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  <p:sldMasterId id="2147483686" r:id="rId3"/>
    <p:sldMasterId id="2147483699" r:id="rId4"/>
  </p:sldMasterIdLst>
  <p:notesMasterIdLst>
    <p:notesMasterId r:id="rId99"/>
  </p:notesMasterIdLst>
  <p:sldIdLst>
    <p:sldId id="330" r:id="rId5"/>
    <p:sldId id="518" r:id="rId6"/>
    <p:sldId id="620" r:id="rId7"/>
    <p:sldId id="621" r:id="rId8"/>
    <p:sldId id="582" r:id="rId9"/>
    <p:sldId id="650" r:id="rId10"/>
    <p:sldId id="651" r:id="rId11"/>
    <p:sldId id="652" r:id="rId12"/>
    <p:sldId id="653" r:id="rId13"/>
    <p:sldId id="654" r:id="rId14"/>
    <p:sldId id="655" r:id="rId15"/>
    <p:sldId id="656" r:id="rId16"/>
    <p:sldId id="657" r:id="rId17"/>
    <p:sldId id="623" r:id="rId18"/>
    <p:sldId id="624" r:id="rId19"/>
    <p:sldId id="622" r:id="rId20"/>
    <p:sldId id="532" r:id="rId21"/>
    <p:sldId id="379" r:id="rId22"/>
    <p:sldId id="381" r:id="rId23"/>
    <p:sldId id="625" r:id="rId24"/>
    <p:sldId id="626" r:id="rId25"/>
    <p:sldId id="627" r:id="rId26"/>
    <p:sldId id="628" r:id="rId27"/>
    <p:sldId id="382" r:id="rId28"/>
    <p:sldId id="383" r:id="rId29"/>
    <p:sldId id="629" r:id="rId30"/>
    <p:sldId id="630" r:id="rId31"/>
    <p:sldId id="631" r:id="rId32"/>
    <p:sldId id="633" r:id="rId33"/>
    <p:sldId id="634" r:id="rId34"/>
    <p:sldId id="619" r:id="rId35"/>
    <p:sldId id="386" r:id="rId36"/>
    <p:sldId id="387" r:id="rId37"/>
    <p:sldId id="403" r:id="rId38"/>
    <p:sldId id="389" r:id="rId39"/>
    <p:sldId id="600" r:id="rId40"/>
    <p:sldId id="384" r:id="rId41"/>
    <p:sldId id="385" r:id="rId42"/>
    <p:sldId id="515" r:id="rId43"/>
    <p:sldId id="405" r:id="rId44"/>
    <p:sldId id="608" r:id="rId45"/>
    <p:sldId id="609" r:id="rId46"/>
    <p:sldId id="368" r:id="rId47"/>
    <p:sldId id="395" r:id="rId48"/>
    <p:sldId id="396" r:id="rId49"/>
    <p:sldId id="397" r:id="rId50"/>
    <p:sldId id="610" r:id="rId51"/>
    <p:sldId id="399" r:id="rId52"/>
    <p:sldId id="400" r:id="rId53"/>
    <p:sldId id="611" r:id="rId54"/>
    <p:sldId id="401" r:id="rId55"/>
    <p:sldId id="612" r:id="rId56"/>
    <p:sldId id="613" r:id="rId57"/>
    <p:sldId id="614" r:id="rId58"/>
    <p:sldId id="402" r:id="rId59"/>
    <p:sldId id="615" r:id="rId60"/>
    <p:sldId id="616" r:id="rId61"/>
    <p:sldId id="617" r:id="rId62"/>
    <p:sldId id="618" r:id="rId63"/>
    <p:sldId id="601" r:id="rId64"/>
    <p:sldId id="462" r:id="rId65"/>
    <p:sldId id="464" r:id="rId66"/>
    <p:sldId id="465" r:id="rId67"/>
    <p:sldId id="466" r:id="rId68"/>
    <p:sldId id="467" r:id="rId69"/>
    <p:sldId id="468" r:id="rId70"/>
    <p:sldId id="469" r:id="rId71"/>
    <p:sldId id="393" r:id="rId72"/>
    <p:sldId id="394" r:id="rId73"/>
    <p:sldId id="607" r:id="rId74"/>
    <p:sldId id="641" r:id="rId75"/>
    <p:sldId id="635" r:id="rId76"/>
    <p:sldId id="575" r:id="rId77"/>
    <p:sldId id="576" r:id="rId78"/>
    <p:sldId id="577" r:id="rId79"/>
    <p:sldId id="578" r:id="rId80"/>
    <p:sldId id="640" r:id="rId81"/>
    <p:sldId id="642" r:id="rId82"/>
    <p:sldId id="426" r:id="rId83"/>
    <p:sldId id="427" r:id="rId84"/>
    <p:sldId id="643" r:id="rId85"/>
    <p:sldId id="644" r:id="rId86"/>
    <p:sldId id="646" r:id="rId87"/>
    <p:sldId id="645" r:id="rId88"/>
    <p:sldId id="647" r:id="rId89"/>
    <p:sldId id="648" r:id="rId90"/>
    <p:sldId id="452" r:id="rId91"/>
    <p:sldId id="581" r:id="rId92"/>
    <p:sldId id="637" r:id="rId93"/>
    <p:sldId id="579" r:id="rId94"/>
    <p:sldId id="340" r:id="rId95"/>
    <p:sldId id="636" r:id="rId96"/>
    <p:sldId id="602" r:id="rId97"/>
    <p:sldId id="649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44"/>
    <p:restoredTop sz="96932"/>
  </p:normalViewPr>
  <p:slideViewPr>
    <p:cSldViewPr snapToGrid="0" snapToObjects="1">
      <p:cViewPr varScale="1">
        <p:scale>
          <a:sx n="142" d="100"/>
          <a:sy n="142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64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617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598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665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49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12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636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825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65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77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000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204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311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710CF-2C3A-4019-8007-D8C75860C40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94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298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307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405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554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58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0339C-7A5B-4860-8D42-52F584D097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34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094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16BC0A-7AF6-411D-BE71-BCBBBCBA95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62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C6C070-221F-4423-9214-3514A79EC7A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410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292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EAC40-D26E-4DE7-A131-BE43F6F065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15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649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25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0339C-7A5B-4860-8D42-52F584D097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72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EA8CD4-BE8A-459D-9D31-26FCFAB06D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142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040340-971D-4A83-83E8-822FA67F93D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5613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3EC4A-6F15-43AE-AA3C-5A8091728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066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619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52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909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793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2931-304C-4865-B2DC-2F6371DEAF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82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992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262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7B0BBF-B3C9-440E-B986-950E14E247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912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750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83D157-7C62-425E-BB0E-CE8BAE867B6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189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AC97B1-25CD-474B-98A6-5180BA18AE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7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604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FD31E9-BE10-4267-BC2D-73ADA68037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207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7832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19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04CF4B-324E-46D0-BA47-9EB6AD9CA6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319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967849-B9F5-4791-B1A9-03C13B8223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696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67AE9D-16D3-4C16-919A-75B127D37A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760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9023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2294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849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41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5313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1A45DA-CA64-41FA-A1E8-AD1BAE08C0BB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388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4DA130-9CE3-4E7D-9E7F-223297258F10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5802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B2FFBC-ECC8-4E72-ACD7-AC5B3AC7D391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095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33A54A-C6D5-44D3-B193-2B68843B2348}" type="slidenum">
              <a:rPr lang="en-US" altLang="en-US" sz="1200"/>
              <a:pPr/>
              <a:t>76</a:t>
            </a:fld>
            <a:endParaRPr lang="en-US" alt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2075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6364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0578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F59032-4CC8-49AA-B921-0985818A4A6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5145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B37812-7A60-4D4D-B158-CDF22B62669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282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3889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9883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551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0962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900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967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A371-DF05-42FF-99C9-D54AF61A2C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240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2147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2306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7AE074-BB24-467C-A389-042288128DCE}" type="slidenum">
              <a:rPr lang="en-US" altLang="en-US" sz="1200"/>
              <a:pPr/>
              <a:t>90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9484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9383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74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3735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2151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771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08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410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7446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186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546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787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400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593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5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018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603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950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380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361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1042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460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192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890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56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475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89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14102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927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2283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1796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42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548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0826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06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9291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501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5614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871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1557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4834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9780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79248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09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93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0" y="6613526"/>
            <a:ext cx="3175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5.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81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22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6: ER Modeling, SQL, Relational (Part 5)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Keys – From the Textbook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B5036-31F2-E742-86C0-3E874BE31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" y="730624"/>
            <a:ext cx="5570983" cy="1757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E1C69-686B-4F44-90E6-E448C19C0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7" y="2608730"/>
            <a:ext cx="5541310" cy="3135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31284-04FD-7143-804A-452EB853B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917" y="646592"/>
            <a:ext cx="5801285" cy="27804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C6F206D-74E0-EA4F-B42D-AFF08DB36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273" y="3690748"/>
            <a:ext cx="3212145" cy="27372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Super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Candidate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Primary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Foreign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Secondary Key/Alternative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Simple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Composite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Compound Key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7D8439B9-DA8F-2940-BDA8-EC733C92C5DE}"/>
              </a:ext>
            </a:extLst>
          </p:cNvPr>
          <p:cNvSpPr txBox="1">
            <a:spLocks/>
          </p:cNvSpPr>
          <p:nvPr/>
        </p:nvSpPr>
        <p:spPr>
          <a:xfrm>
            <a:off x="9383184" y="3690748"/>
            <a:ext cx="2512898" cy="273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Unique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Foreign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Natural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Substitute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Surrogate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External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Ferguson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D4B3E-3D13-6442-B46A-807870C1C34C}"/>
              </a:ext>
            </a:extLst>
          </p:cNvPr>
          <p:cNvSpPr txBox="1"/>
          <p:nvPr/>
        </p:nvSpPr>
        <p:spPr>
          <a:xfrm>
            <a:off x="7845618" y="3404911"/>
            <a:ext cx="118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Keys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29C587-6B94-7D4C-929E-EA47533AA734}"/>
              </a:ext>
            </a:extLst>
          </p:cNvPr>
          <p:cNvSpPr/>
          <p:nvPr/>
        </p:nvSpPr>
        <p:spPr>
          <a:xfrm>
            <a:off x="1210235" y="1089363"/>
            <a:ext cx="9708777" cy="4916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Also, which context are you using?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specific database representation of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Terminology relative to a NoSQL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Common, imprecise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... ...</a:t>
            </a:r>
          </a:p>
          <a:p>
            <a:br>
              <a:rPr lang="en-US" dirty="0"/>
            </a:br>
            <a:r>
              <a:rPr lang="en-US" sz="2400" dirty="0"/>
              <a:t>Ferguson Key: </a:t>
            </a:r>
            <a:r>
              <a:rPr lang="en-US" sz="2400" i="1" dirty="0"/>
              <a:t>A key definition so baffling complex and arbitrary that you will stop asking about keys to avoid hearing me define it yet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84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8921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Thinking Too Much About Keys Leads to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Sh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*t Like This ...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478CA5-5EFE-7B41-B155-B5DCD15B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5" y="612121"/>
            <a:ext cx="5131815" cy="5535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FFE23-AF51-FD4B-BE92-64719528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859" y="828342"/>
            <a:ext cx="4863353" cy="535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8921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Thinking Too Much About Keys Leads to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Sh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*t Like This ...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478CA5-5EFE-7B41-B155-B5DCD15B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5" y="612121"/>
            <a:ext cx="5131815" cy="5535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FFE23-AF51-FD4B-BE92-64719528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859" y="828342"/>
            <a:ext cx="4863353" cy="535444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24A6B8-6377-B043-B5AA-727068A3BC72}"/>
              </a:ext>
            </a:extLst>
          </p:cNvPr>
          <p:cNvSpPr/>
          <p:nvPr/>
        </p:nvSpPr>
        <p:spPr>
          <a:xfrm>
            <a:off x="600635" y="671709"/>
            <a:ext cx="10434918" cy="5523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If your team leader in your billion dollar start up asks you to design a good database schema for the application.</a:t>
            </a:r>
          </a:p>
          <a:p>
            <a:endParaRPr lang="en-US" sz="2400" dirty="0"/>
          </a:p>
          <a:p>
            <a:r>
              <a:rPr lang="en-US" sz="2400" dirty="0"/>
              <a:t>And you start saying things like ... </a:t>
            </a:r>
          </a:p>
          <a:p>
            <a:endParaRPr lang="en-US" sz="2400" dirty="0"/>
          </a:p>
          <a:p>
            <a:r>
              <a:rPr lang="en-US" sz="2400" dirty="0"/>
              <a:t>You will wind up unemployed, or in hospital.</a:t>
            </a:r>
          </a:p>
          <a:p>
            <a:endParaRPr lang="en-US" sz="2400" dirty="0"/>
          </a:p>
          <a:p>
            <a:r>
              <a:rPr lang="en-US" sz="2400" dirty="0"/>
              <a:t>Why do we cover these concepts? For the same reason you learn </a:t>
            </a:r>
            <a:r>
              <a:rPr lang="en-US" sz="2400" dirty="0" err="1"/>
              <a:t>L'Hôpital's</a:t>
            </a:r>
            <a:r>
              <a:rPr lang="en-US" sz="2400" dirty="0"/>
              <a:t> rule in Calculus I.</a:t>
            </a:r>
          </a:p>
          <a:p>
            <a:endParaRPr lang="en-US" sz="2400" dirty="0"/>
          </a:p>
          <a:p>
            <a:r>
              <a:rPr lang="en-US" sz="2400" dirty="0"/>
              <a:t>Does this come up in bridge design or financial modeling?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62C5F-1902-4E45-ABAA-78F1BB348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9518" y="2071981"/>
            <a:ext cx="4863354" cy="658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469DD-2B64-B547-8573-57DD5C45B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541" y="5157247"/>
            <a:ext cx="5880100" cy="9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108921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Thinking Too Much About Keys Leads to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Sh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*t Like This ... 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478CA5-5EFE-7B41-B155-B5DCD15B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35" y="612121"/>
            <a:ext cx="5131815" cy="5535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FFE23-AF51-FD4B-BE92-64719528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859" y="828342"/>
            <a:ext cx="4863353" cy="535444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24A6B8-6377-B043-B5AA-727068A3BC72}"/>
              </a:ext>
            </a:extLst>
          </p:cNvPr>
          <p:cNvSpPr/>
          <p:nvPr/>
        </p:nvSpPr>
        <p:spPr>
          <a:xfrm>
            <a:off x="600635" y="671709"/>
            <a:ext cx="10434918" cy="5523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If your team leader in your billion dollar start up asks you to design a good database schema for the application.</a:t>
            </a:r>
          </a:p>
          <a:p>
            <a:endParaRPr lang="en-US" sz="2400" dirty="0"/>
          </a:p>
          <a:p>
            <a:r>
              <a:rPr lang="en-US" sz="2400" dirty="0"/>
              <a:t>And you start saying things like ... </a:t>
            </a:r>
          </a:p>
          <a:p>
            <a:endParaRPr lang="en-US" sz="2400" dirty="0"/>
          </a:p>
          <a:p>
            <a:r>
              <a:rPr lang="en-US" sz="2400" dirty="0"/>
              <a:t>You will wind up unemployed, or in hospital.</a:t>
            </a:r>
          </a:p>
          <a:p>
            <a:endParaRPr lang="en-US" sz="2400" dirty="0"/>
          </a:p>
          <a:p>
            <a:r>
              <a:rPr lang="en-US" sz="2400" dirty="0"/>
              <a:t>Why do we cover these concepts? For the same reason you learn </a:t>
            </a:r>
            <a:r>
              <a:rPr lang="en-US" sz="2400" dirty="0" err="1"/>
              <a:t>L'Hôpital's</a:t>
            </a:r>
            <a:r>
              <a:rPr lang="en-US" sz="2400" dirty="0"/>
              <a:t> rule in Calculus I.</a:t>
            </a:r>
          </a:p>
          <a:p>
            <a:endParaRPr lang="en-US" sz="2400" dirty="0"/>
          </a:p>
          <a:p>
            <a:r>
              <a:rPr lang="en-US" sz="2400" dirty="0"/>
              <a:t>Does this come up in bridge design or financial modeling?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62C5F-1902-4E45-ABAA-78F1BB348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9518" y="2071981"/>
            <a:ext cx="4863354" cy="658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469DD-2B64-B547-8573-57DD5C45B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541" y="5157247"/>
            <a:ext cx="5880100" cy="94640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75D3E5-9ED1-7E46-927C-DA66A5471D6A}"/>
              </a:ext>
            </a:extLst>
          </p:cNvPr>
          <p:cNvSpPr/>
          <p:nvPr/>
        </p:nvSpPr>
        <p:spPr>
          <a:xfrm>
            <a:off x="143435" y="501415"/>
            <a:ext cx="11044518" cy="584646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Oh. And if someone asks you questions about these concepts, what do you do?</a:t>
            </a:r>
          </a:p>
          <a:p>
            <a:endParaRPr lang="en-US" sz="4000" dirty="0"/>
          </a:p>
          <a:p>
            <a:r>
              <a:rPr lang="en-US" sz="4000" dirty="0"/>
              <a:t>The same thing I did for </a:t>
            </a:r>
            <a:r>
              <a:rPr lang="en-US" sz="4000" dirty="0" err="1"/>
              <a:t>L'Hôpital's</a:t>
            </a:r>
            <a:r>
              <a:rPr lang="en-US" sz="4000" dirty="0"/>
              <a:t> rule.</a:t>
            </a:r>
          </a:p>
          <a:p>
            <a:endParaRPr lang="en-US" sz="4000" dirty="0"/>
          </a:p>
          <a:p>
            <a:r>
              <a:rPr lang="en-US" sz="4000" u="sng" dirty="0"/>
              <a:t>LOOK IT UP.</a:t>
            </a:r>
          </a:p>
        </p:txBody>
      </p:sp>
    </p:spTree>
    <p:extLst>
      <p:ext uri="{BB962C8B-B14F-4D97-AF65-F5344CB8AC3E}">
        <p14:creationId xmlns:p14="http://schemas.microsoft.com/office/powerpoint/2010/main" val="340178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Course Schedule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400709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Tentative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Course Schedule as We Know It So Far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13012"/>
            <a:ext cx="11778953" cy="5248087"/>
          </a:xfrm>
        </p:spPr>
        <p:txBody>
          <a:bodyPr>
            <a:noAutofit/>
          </a:bodyPr>
          <a:lstStyle/>
          <a:p>
            <a:r>
              <a:rPr lang="en-US" dirty="0"/>
              <a:t>We released homework 2.</a:t>
            </a:r>
          </a:p>
          <a:p>
            <a:pPr lvl="1"/>
            <a:r>
              <a:rPr lang="en-US" dirty="0"/>
              <a:t>There is a single, common homework homework for the programming and non-programming track.</a:t>
            </a:r>
          </a:p>
          <a:p>
            <a:pPr lvl="1"/>
            <a:r>
              <a:rPr lang="en-US" dirty="0"/>
              <a:t>We will resume having distinct HWs for the tracks for HW 3.</a:t>
            </a:r>
          </a:p>
          <a:p>
            <a:r>
              <a:rPr lang="en-US" dirty="0"/>
              <a:t>Midterm: Release date is 23-Oct and is due 30 Oct.</a:t>
            </a:r>
          </a:p>
          <a:p>
            <a:r>
              <a:rPr lang="en-US" dirty="0"/>
              <a:t>Homework 3: Released 30-Oct, due 13-Nov</a:t>
            </a:r>
          </a:p>
          <a:p>
            <a:pPr lvl="1"/>
            <a:r>
              <a:rPr lang="en-US" dirty="0"/>
              <a:t>Common track of written questions on Module II Concepts.</a:t>
            </a:r>
          </a:p>
          <a:p>
            <a:pPr lvl="1"/>
            <a:r>
              <a:rPr lang="en-US" dirty="0"/>
              <a:t>Separate implementation assignments for the two tracks.</a:t>
            </a:r>
          </a:p>
          <a:p>
            <a:r>
              <a:rPr lang="en-US" dirty="0"/>
              <a:t>Homework 4: Released 13-Nov, due 27-Nov.</a:t>
            </a:r>
          </a:p>
          <a:p>
            <a:r>
              <a:rPr lang="en-US" dirty="0"/>
              <a:t>Homework 5: Released 27-Nov, due 11-Dec.</a:t>
            </a:r>
          </a:p>
          <a:p>
            <a:r>
              <a:rPr lang="en-US" dirty="0"/>
              <a:t>Take home final exam:  Released 11-Dec, due 18-Dec.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4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ER Model, Relation Model, SQL Continued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3680932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Some Miscellaneous 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2803CF9-201E-684F-8CE9-496B9E4C9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99506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Assertions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9554"/>
            <a:ext cx="7647680" cy="4291503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assertion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predicate expressing a condition that we wish the database always to satisfy.</a:t>
            </a:r>
          </a:p>
          <a:p>
            <a:r>
              <a:rPr lang="en-US" altLang="en-US" dirty="0"/>
              <a:t>The following constraints, can be expressed using assertions:</a:t>
            </a:r>
          </a:p>
          <a:p>
            <a:r>
              <a:rPr lang="en-US" altLang="en-US" dirty="0"/>
              <a:t>For each tuple in the </a:t>
            </a:r>
            <a:r>
              <a:rPr lang="en-US" altLang="en-US" i="1" dirty="0"/>
              <a:t>student</a:t>
            </a:r>
            <a:r>
              <a:rPr lang="en-US" altLang="en-US" dirty="0"/>
              <a:t> relation, the value of the attribute </a:t>
            </a:r>
            <a:r>
              <a:rPr lang="en-US" altLang="en-US" i="1" dirty="0"/>
              <a:t>tot_cred</a:t>
            </a:r>
            <a:r>
              <a:rPr lang="en-US" altLang="en-US" dirty="0"/>
              <a:t> must equal the sum of credits of courses that the student has completed successfully.</a:t>
            </a:r>
          </a:p>
          <a:p>
            <a:r>
              <a:rPr lang="en-US" altLang="en-US" dirty="0"/>
              <a:t>An instructor cannot teach in two different classrooms in a semester in the same time slot</a:t>
            </a:r>
          </a:p>
          <a:p>
            <a:r>
              <a:rPr lang="en-US" altLang="en-US" dirty="0"/>
              <a:t>An assertion in SQL takes the form:</a:t>
            </a:r>
          </a:p>
          <a:p>
            <a:pPr>
              <a:buNone/>
            </a:pPr>
            <a:r>
              <a:rPr lang="en-US" altLang="en-US" dirty="0"/>
              <a:t>        </a:t>
            </a:r>
            <a:r>
              <a:rPr lang="en-US" altLang="en-US" b="1" dirty="0"/>
              <a:t>create assertion</a:t>
            </a:r>
            <a:r>
              <a:rPr lang="en-US" altLang="en-US" dirty="0"/>
              <a:t> &lt;assertion-name&gt; </a:t>
            </a:r>
            <a:r>
              <a:rPr lang="en-US" altLang="en-US" b="1" dirty="0"/>
              <a:t>check </a:t>
            </a:r>
            <a:r>
              <a:rPr lang="en-US" altLang="en-US" dirty="0"/>
              <a:t>(&lt;predicate&gt;);</a:t>
            </a:r>
          </a:p>
          <a:p>
            <a:endParaRPr lang="en-US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6A0EA-A6EC-3041-A648-8D77EF906BD6}"/>
              </a:ext>
            </a:extLst>
          </p:cNvPr>
          <p:cNvSpPr txBox="1"/>
          <p:nvPr/>
        </p:nvSpPr>
        <p:spPr>
          <a:xfrm>
            <a:off x="725556" y="5216391"/>
            <a:ext cx="989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Some RDBMS do not support assertions, including MySQL.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may ask written questions on HW/exam but will not require you to use the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Knowing about the concept is useful</a:t>
            </a:r>
          </a:p>
        </p:txBody>
      </p:sp>
    </p:spTree>
    <p:extLst>
      <p:ext uri="{BB962C8B-B14F-4D97-AF65-F5344CB8AC3E}">
        <p14:creationId xmlns:p14="http://schemas.microsoft.com/office/powerpoint/2010/main" val="198226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629926" cy="3868356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</p:spTree>
    <p:extLst>
      <p:ext uri="{BB962C8B-B14F-4D97-AF65-F5344CB8AC3E}">
        <p14:creationId xmlns:p14="http://schemas.microsoft.com/office/powerpoint/2010/main" val="225920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 will start in a</a:t>
            </a:r>
            <a:b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 couple of minutes.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417691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E30C23-2B88-F54E-84EC-80D20161F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68964"/>
            <a:ext cx="2165647" cy="255502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B5D6E0-0314-BF48-9532-31AE477BD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932" y="622300"/>
            <a:ext cx="6636026" cy="3011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93A85C-4424-0145-B0DA-E3D2E6C5A19E}"/>
              </a:ext>
            </a:extLst>
          </p:cNvPr>
          <p:cNvSpPr/>
          <p:nvPr/>
        </p:nvSpPr>
        <p:spPr>
          <a:xfrm>
            <a:off x="9329599" y="2473775"/>
            <a:ext cx="1385359" cy="117281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81CDA-E0D1-F443-979C-CF9DC71AAAD0}"/>
              </a:ext>
            </a:extLst>
          </p:cNvPr>
          <p:cNvSpPr txBox="1"/>
          <p:nvPr/>
        </p:nvSpPr>
        <p:spPr>
          <a:xfrm>
            <a:off x="10768543" y="2697937"/>
            <a:ext cx="1352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Key words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37DD83-4AB3-C345-B4D4-827D19519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72" y="3377831"/>
            <a:ext cx="3374588" cy="28167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EF10B-8050-084E-8C6D-E7335A78B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049" y="4068137"/>
            <a:ext cx="3869238" cy="1405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069247-EAE5-604D-B804-DA519B53B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287" y="3921401"/>
            <a:ext cx="4151398" cy="21081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53A388-1C96-6B46-B31C-6BB61B7596A8}"/>
              </a:ext>
            </a:extLst>
          </p:cNvPr>
          <p:cNvSpPr txBox="1"/>
          <p:nvPr/>
        </p:nvSpPr>
        <p:spPr>
          <a:xfrm>
            <a:off x="5023146" y="5527950"/>
            <a:ext cx="274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This is not a great design</a:t>
            </a:r>
          </a:p>
        </p:txBody>
      </p:sp>
    </p:spTree>
    <p:extLst>
      <p:ext uri="{BB962C8B-B14F-4D97-AF65-F5344CB8AC3E}">
        <p14:creationId xmlns:p14="http://schemas.microsoft.com/office/powerpoint/2010/main" val="161775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98428-37A7-074B-A113-639938EB7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694" y="766234"/>
            <a:ext cx="5829991" cy="3364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79A2B-DF38-F846-8557-2D2206149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2" y="622300"/>
            <a:ext cx="5878827" cy="526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022FC-C0AC-A74F-89DF-B95B18FF0263}"/>
              </a:ext>
            </a:extLst>
          </p:cNvPr>
          <p:cNvSpPr txBox="1"/>
          <p:nvPr/>
        </p:nvSpPr>
        <p:spPr>
          <a:xfrm>
            <a:off x="7254195" y="4143255"/>
            <a:ext cx="3460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JPEG Formatted Image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/wiki/JPEG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76CBC-59C1-7F44-93D6-F6DCA86949E6}"/>
              </a:ext>
            </a:extLst>
          </p:cNvPr>
          <p:cNvSpPr txBox="1"/>
          <p:nvPr/>
        </p:nvSpPr>
        <p:spPr>
          <a:xfrm>
            <a:off x="5013870" y="5854244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Underlying file data.</a:t>
            </a:r>
          </a:p>
        </p:txBody>
      </p:sp>
    </p:spTree>
    <p:extLst>
      <p:ext uri="{BB962C8B-B14F-4D97-AF65-F5344CB8AC3E}">
        <p14:creationId xmlns:p14="http://schemas.microsoft.com/office/powerpoint/2010/main" val="3604203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022FC-C0AC-A74F-89DF-B95B18FF0263}"/>
              </a:ext>
            </a:extLst>
          </p:cNvPr>
          <p:cNvSpPr txBox="1"/>
          <p:nvPr/>
        </p:nvSpPr>
        <p:spPr>
          <a:xfrm>
            <a:off x="9550401" y="5854244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 Document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76CBC-59C1-7F44-93D6-F6DCA86949E6}"/>
              </a:ext>
            </a:extLst>
          </p:cNvPr>
          <p:cNvSpPr txBox="1"/>
          <p:nvPr/>
        </p:nvSpPr>
        <p:spPr>
          <a:xfrm>
            <a:off x="5530705" y="5854244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Underlying file data.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39815-F532-3448-B639-2B993F88A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25" y="744448"/>
            <a:ext cx="5197102" cy="5361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87E6B6-6719-0146-BD25-2F5AEB3F0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846" y="766234"/>
            <a:ext cx="5285772" cy="510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91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BLOB, CLOB and “The Web”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2886E-7699-0045-B64E-D7EFD5BED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627" y="790411"/>
            <a:ext cx="7952720" cy="5392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343AA-4DF2-624B-91D3-30E43DCDC1B3}"/>
              </a:ext>
            </a:extLst>
          </p:cNvPr>
          <p:cNvSpPr txBox="1"/>
          <p:nvPr/>
        </p:nvSpPr>
        <p:spPr>
          <a:xfrm>
            <a:off x="142002" y="4562061"/>
            <a:ext cx="2578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programming track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will try to build, with my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help, a simple application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 this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C841C-1AEA-684D-A3F5-858EAFA58F6E}"/>
              </a:ext>
            </a:extLst>
          </p:cNvPr>
          <p:cNvSpPr txBox="1"/>
          <p:nvPr/>
        </p:nvSpPr>
        <p:spPr>
          <a:xfrm>
            <a:off x="304800" y="790411"/>
            <a:ext cx="338278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Application/DB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evolved from BLOBs in DBs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URLs referencing “XLOB” in</a:t>
            </a:r>
            <a:br>
              <a:rPr lang="en-US" dirty="0"/>
            </a:br>
            <a:r>
              <a:rPr lang="en-US" dirty="0"/>
              <a:t>“object storage,”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Amazon S3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Azure BLOB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in this sense is not the</a:t>
            </a:r>
            <a:br>
              <a:rPr lang="en-US" dirty="0"/>
            </a:br>
            <a:r>
              <a:rPr lang="en-US" dirty="0"/>
              <a:t>same as “Java” or other OO</a:t>
            </a:r>
            <a:br>
              <a:rPr lang="en-US" dirty="0"/>
            </a:br>
            <a:r>
              <a:rPr lang="en-US" dirty="0"/>
              <a:t>language ”object.”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is a way of saying,</a:t>
            </a:r>
            <a:br>
              <a:rPr lang="en-US" dirty="0"/>
            </a:br>
            <a:r>
              <a:rPr lang="en-US" dirty="0"/>
              <a:t>“Big Thing.”</a:t>
            </a:r>
          </a:p>
        </p:txBody>
      </p:sp>
    </p:spTree>
    <p:extLst>
      <p:ext uri="{BB962C8B-B14F-4D97-AF65-F5344CB8AC3E}">
        <p14:creationId xmlns:p14="http://schemas.microsoft.com/office/powerpoint/2010/main" val="2778086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User-Defined Types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619746" cy="2949257"/>
          </a:xfrm>
        </p:spPr>
        <p:txBody>
          <a:bodyPr/>
          <a:lstStyle/>
          <a:p>
            <a:pPr>
              <a:tabLst>
                <a:tab pos="1146175" algn="l"/>
                <a:tab pos="18907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create type </a:t>
            </a:r>
            <a:r>
              <a:rPr lang="en-US" altLang="en-US" dirty="0"/>
              <a:t>construct in SQL creates user-defined type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 lvl="1"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		create type </a:t>
            </a:r>
            <a:r>
              <a:rPr lang="en-US" altLang="en-US" i="1" dirty="0"/>
              <a:t>Dollars</a:t>
            </a:r>
            <a:r>
              <a:rPr lang="en-US" altLang="en-US" b="1" dirty="0"/>
              <a:t> as numeric (12,2) final </a:t>
            </a:r>
            <a:br>
              <a:rPr lang="en-US" altLang="en-US" b="1" dirty="0"/>
            </a:br>
            <a:r>
              <a:rPr lang="en-US" altLang="en-US" sz="800" b="1" dirty="0"/>
              <a:t> </a:t>
            </a:r>
            <a:endParaRPr lang="en-US" altLang="en-US" sz="800" dirty="0"/>
          </a:p>
          <a:p>
            <a:pPr>
              <a:tabLst>
                <a:tab pos="1146175" algn="l"/>
                <a:tab pos="1890713" algn="l"/>
              </a:tabLst>
            </a:pPr>
            <a:r>
              <a:rPr lang="en-US" altLang="en-US" dirty="0"/>
              <a:t>Example: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               create table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(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building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(15),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budget Dollars</a:t>
            </a:r>
            <a:r>
              <a:rPr lang="en-US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93896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763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Domains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0833"/>
            <a:ext cx="7034531" cy="503955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create 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construct in SQL-92 creates user-defined domain types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		create domain </a:t>
            </a:r>
            <a:r>
              <a:rPr lang="en-US" altLang="en-US" i="1" dirty="0" err="1"/>
              <a:t>person_name</a:t>
            </a:r>
            <a:r>
              <a:rPr lang="en-US" altLang="en-US" i="1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</a:p>
          <a:p>
            <a:pPr lvl="1"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dirty="0"/>
              <a:t>Types and domains are similar.  Domains can have constraints, such as </a:t>
            </a:r>
            <a:r>
              <a:rPr lang="en-US" altLang="en-US" b="1" dirty="0"/>
              <a:t>not null</a:t>
            </a:r>
            <a:r>
              <a:rPr lang="en-US" altLang="en-US" dirty="0"/>
              <a:t>, specified on them.</a:t>
            </a:r>
          </a:p>
          <a:p>
            <a:r>
              <a:rPr lang="en-US" altLang="en-US" dirty="0"/>
              <a:t>Example:</a:t>
            </a:r>
            <a:endParaRPr lang="en-US" altLang="en-US" b="1" dirty="0"/>
          </a:p>
          <a:p>
            <a:pPr>
              <a:buNone/>
            </a:pPr>
            <a:r>
              <a:rPr lang="en-US" altLang="en-US" b="1" dirty="0"/>
              <a:t>        create domain </a:t>
            </a:r>
            <a:r>
              <a:rPr lang="en-US" altLang="en-US" i="1" dirty="0" err="1"/>
              <a:t>degree_level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(10)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constraint </a:t>
            </a:r>
            <a:r>
              <a:rPr lang="en-US" altLang="en-US" i="1" dirty="0" err="1"/>
              <a:t>degree_level_test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check </a:t>
            </a:r>
            <a:r>
              <a:rPr lang="en-US" altLang="en-US" dirty="0"/>
              <a:t>(</a:t>
            </a:r>
            <a:r>
              <a:rPr lang="en-US" altLang="en-US" b="1" dirty="0"/>
              <a:t>value in </a:t>
            </a:r>
            <a:r>
              <a:rPr lang="en-US" altLang="en-US" dirty="0"/>
              <a:t>('Bachelors', 'Masters', 'Doctorate'));</a:t>
            </a:r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7246C-02AC-FC46-8F22-B9B26BB40F79}"/>
              </a:ext>
            </a:extLst>
          </p:cNvPr>
          <p:cNvSpPr txBox="1"/>
          <p:nvPr/>
        </p:nvSpPr>
        <p:spPr>
          <a:xfrm>
            <a:off x="725556" y="5216391"/>
            <a:ext cx="989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Domain and Type support is inconsistent between RDBMS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MySQL does not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may ask written questions but do not expect you to use the concepts.</a:t>
            </a:r>
          </a:p>
        </p:txBody>
      </p:sp>
    </p:spTree>
    <p:extLst>
      <p:ext uri="{BB962C8B-B14F-4D97-AF65-F5344CB8AC3E}">
        <p14:creationId xmlns:p14="http://schemas.microsoft.com/office/powerpoint/2010/main" val="2611376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MySQL Seems to not Support the Cool Stuff. PostgreSQL Does.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663245-0E1D-4C43-97DD-F6020819A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202" y="881649"/>
            <a:ext cx="7613468" cy="522281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25796-1C55-E441-9DD2-5C92A35C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28710"/>
            <a:ext cx="4273733" cy="5532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do I use MySQL?</a:t>
            </a:r>
          </a:p>
          <a:p>
            <a:r>
              <a:rPr lang="en-US" sz="2400" dirty="0"/>
              <a:t>Oracle is not free.</a:t>
            </a:r>
          </a:p>
          <a:p>
            <a:r>
              <a:rPr lang="en-US" sz="2400" dirty="0"/>
              <a:t>MySQL is free and very commonly used. So, you gain experience.</a:t>
            </a:r>
          </a:p>
          <a:p>
            <a:r>
              <a:rPr lang="en-US" sz="2400" dirty="0"/>
              <a:t>SQL Server</a:t>
            </a:r>
          </a:p>
          <a:p>
            <a:pPr lvl="1"/>
            <a:r>
              <a:rPr lang="en-US" sz="2000" dirty="0"/>
              <a:t>Did not have free versions in the past but does now.</a:t>
            </a:r>
          </a:p>
          <a:p>
            <a:pPr lvl="1"/>
            <a:r>
              <a:rPr lang="en-US" sz="2000" dirty="0"/>
              <a:t>Usage is still very Windows centric despite Linux support.</a:t>
            </a:r>
          </a:p>
          <a:p>
            <a:r>
              <a:rPr lang="en-US" sz="2400" dirty="0"/>
              <a:t>PostgreSQL:</a:t>
            </a:r>
          </a:p>
          <a:p>
            <a:pPr lvl="1"/>
            <a:r>
              <a:rPr lang="en-US" sz="2000" dirty="0"/>
              <a:t>Is growing relative to others.</a:t>
            </a:r>
          </a:p>
          <a:p>
            <a:pPr lvl="1"/>
            <a:r>
              <a:rPr lang="en-US" sz="2000" dirty="0"/>
              <a:t>Is what the “cool kids” used.</a:t>
            </a:r>
          </a:p>
          <a:p>
            <a:pPr lvl="1"/>
            <a:r>
              <a:rPr lang="en-US" sz="2000" dirty="0"/>
              <a:t>I have up on being a cool kid in high school.</a:t>
            </a:r>
          </a:p>
        </p:txBody>
      </p:sp>
    </p:spTree>
    <p:extLst>
      <p:ext uri="{BB962C8B-B14F-4D97-AF65-F5344CB8AC3E}">
        <p14:creationId xmlns:p14="http://schemas.microsoft.com/office/powerpoint/2010/main" val="2857950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CD26C-04E5-1844-AE6E-14CADECE5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2" y="3775636"/>
            <a:ext cx="11145078" cy="2472764"/>
          </a:xfrm>
        </p:spPr>
        <p:txBody>
          <a:bodyPr>
            <a:normAutofit/>
          </a:bodyPr>
          <a:lstStyle/>
          <a:p>
            <a:r>
              <a:rPr lang="en-US" sz="2000" dirty="0"/>
              <a:t>There is a </a:t>
            </a:r>
            <a:r>
              <a:rPr lang="en-US" sz="2000" i="1" dirty="0" err="1"/>
              <a:t>reportsTo</a:t>
            </a:r>
            <a:r>
              <a:rPr lang="en-US" sz="2000" dirty="0"/>
              <a:t> attribute. There are some interesting aspects:</a:t>
            </a:r>
          </a:p>
          <a:p>
            <a:pPr lvl="1"/>
            <a:r>
              <a:rPr lang="en-US" sz="1600" dirty="0"/>
              <a:t>There is a foreign key constraint from </a:t>
            </a:r>
            <a:r>
              <a:rPr lang="en-US" sz="1600" i="1" dirty="0" err="1"/>
              <a:t>employee.reportsTo</a:t>
            </a:r>
            <a:r>
              <a:rPr lang="en-US" sz="1600" i="1" dirty="0"/>
              <a:t> </a:t>
            </a:r>
            <a:r>
              <a:rPr lang="en-US" sz="1600" i="1" dirty="0">
                <a:sym typeface="Wingdings" pitchFamily="2" charset="2"/>
              </a:rPr>
              <a:t> </a:t>
            </a:r>
            <a:r>
              <a:rPr lang="en-US" sz="1600" i="1" dirty="0" err="1">
                <a:sym typeface="Wingdings" pitchFamily="2" charset="2"/>
              </a:rPr>
              <a:t>employee.employeNumber</a:t>
            </a:r>
            <a:r>
              <a:rPr lang="en-US" sz="1600" i="1" dirty="0">
                <a:sym typeface="Wingdings" pitchFamily="2" charset="2"/>
              </a:rPr>
              <a:t>. </a:t>
            </a:r>
            <a:endParaRPr lang="en-US" sz="1600" dirty="0">
              <a:sym typeface="Wingdings" pitchFamily="2" charset="2"/>
            </a:endParaRPr>
          </a:p>
          <a:p>
            <a:pPr lvl="1"/>
            <a:r>
              <a:rPr lang="en-US" sz="1600" i="1" dirty="0" err="1">
                <a:sym typeface="Wingdings" pitchFamily="2" charset="2"/>
              </a:rPr>
              <a:t>reportsTo</a:t>
            </a:r>
            <a:r>
              <a:rPr lang="en-US" sz="1600" dirty="0">
                <a:sym typeface="Wingdings" pitchFamily="2" charset="2"/>
              </a:rPr>
              <a:t> can be NULL.</a:t>
            </a:r>
          </a:p>
          <a:p>
            <a:pPr lvl="1"/>
            <a:r>
              <a:rPr lang="en-US" sz="1600" dirty="0">
                <a:sym typeface="Wingdings" pitchFamily="2" charset="2"/>
              </a:rPr>
              <a:t>This may be the first time we have seen these two aspects of foreign keys, but they are common and possible.</a:t>
            </a:r>
          </a:p>
          <a:p>
            <a:r>
              <a:rPr lang="en-US" sz="2000" dirty="0">
                <a:sym typeface="Wingdings" pitchFamily="2" charset="2"/>
              </a:rPr>
              <a:t>Consider the </a:t>
            </a:r>
            <a:r>
              <a:rPr lang="en-US" sz="2000" i="1" dirty="0" err="1">
                <a:sym typeface="Wingdings" pitchFamily="2" charset="2"/>
              </a:rPr>
              <a:t>reportsTo</a:t>
            </a:r>
            <a:r>
              <a:rPr lang="en-US" sz="2000" dirty="0">
                <a:sym typeface="Wingdings" pitchFamily="2" charset="2"/>
              </a:rPr>
              <a:t> chain. How do we compute:</a:t>
            </a:r>
          </a:p>
          <a:p>
            <a:pPr lvl="1"/>
            <a:r>
              <a:rPr lang="en-US" sz="1600" dirty="0">
                <a:sym typeface="Wingdings" pitchFamily="2" charset="2"/>
              </a:rPr>
              <a:t>(employee, manager)</a:t>
            </a:r>
          </a:p>
          <a:p>
            <a:pPr lvl="1"/>
            <a:r>
              <a:rPr lang="en-US" sz="1600" dirty="0">
                <a:sym typeface="Wingdings" pitchFamily="2" charset="2"/>
              </a:rPr>
              <a:t>(employee, manager, manager’s manager)</a:t>
            </a:r>
          </a:p>
          <a:p>
            <a:pPr lvl="1"/>
            <a:r>
              <a:rPr lang="en-US" sz="1600" dirty="0">
                <a:sym typeface="Wingdings" pitchFamily="2" charset="2"/>
              </a:rPr>
              <a:t>... ...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A4866-572B-2A45-9BEA-328F7C72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1" y="800516"/>
            <a:ext cx="5756071" cy="294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1F867-0825-1243-8173-DEF595D0F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39079"/>
            <a:ext cx="5705448" cy="2466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7F93C9-DD53-684D-A925-67E3211FC59F}"/>
              </a:ext>
            </a:extLst>
          </p:cNvPr>
          <p:cNvSpPr/>
          <p:nvPr/>
        </p:nvSpPr>
        <p:spPr>
          <a:xfrm>
            <a:off x="4401671" y="800516"/>
            <a:ext cx="546847" cy="2962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37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248C6-441C-6545-9234-EF8B79D0D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717176"/>
            <a:ext cx="5190538" cy="2711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8FBE86-2CA1-B84C-B715-BD33A3133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052" y="622300"/>
            <a:ext cx="4767536" cy="3307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F7041E-AB22-B44A-B357-9A2F89AA3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" y="3755669"/>
            <a:ext cx="4898464" cy="1333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C5AA0D-F471-FC48-BE6F-F772F50DD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941" y="4086412"/>
            <a:ext cx="6009624" cy="72816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09780B-CCFB-8A4C-B72B-4C81856C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42487"/>
            <a:ext cx="10515600" cy="103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Two comments: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This JOIN ... JOIN ... JOIN things is going to get “old real fast.”</a:t>
            </a:r>
          </a:p>
        </p:txBody>
      </p:sp>
    </p:spTree>
    <p:extLst>
      <p:ext uri="{BB962C8B-B14F-4D97-AF65-F5344CB8AC3E}">
        <p14:creationId xmlns:p14="http://schemas.microsoft.com/office/powerpoint/2010/main" val="1110001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7041E-AB22-B44A-B357-9A2F89AA3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855566"/>
            <a:ext cx="4898464" cy="1333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C5AA0D-F471-FC48-BE6F-F772F50DD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996" y="855566"/>
            <a:ext cx="6552517" cy="79394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09780B-CCFB-8A4C-B72B-4C81856C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84" y="5101789"/>
            <a:ext cx="11013016" cy="1075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Two comments: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This JOIN ... JOIN ... JOIN things is going to get “old real fast.”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6A8B8-39C0-9E41-9BBB-C42230C56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42" y="2434951"/>
            <a:ext cx="2402541" cy="240254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39993FE-C4AE-E246-BB16-C07CA080165C}"/>
              </a:ext>
            </a:extLst>
          </p:cNvPr>
          <p:cNvSpPr/>
          <p:nvPr/>
        </p:nvSpPr>
        <p:spPr>
          <a:xfrm>
            <a:off x="4473387" y="2434951"/>
            <a:ext cx="4679577" cy="1182871"/>
          </a:xfrm>
          <a:prstGeom prst="wedgeRoundRectCallout">
            <a:avLst>
              <a:gd name="adj1" fmla="val -71216"/>
              <a:gd name="adj2" fmla="val 12992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does the manager’s table have four rows but the manager’s manager table has</a:t>
            </a:r>
            <a:br>
              <a:rPr lang="en-US" dirty="0"/>
            </a:br>
            <a:r>
              <a:rPr lang="en-US" dirty="0"/>
              <a:t>only 3?</a:t>
            </a:r>
          </a:p>
        </p:txBody>
      </p:sp>
    </p:spTree>
    <p:extLst>
      <p:ext uri="{BB962C8B-B14F-4D97-AF65-F5344CB8AC3E}">
        <p14:creationId xmlns:p14="http://schemas.microsoft.com/office/powerpoint/2010/main" val="83678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Agenda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 6 </a:t>
            </a:r>
          </a:p>
        </p:txBody>
      </p:sp>
    </p:spTree>
    <p:extLst>
      <p:ext uri="{BB962C8B-B14F-4D97-AF65-F5344CB8AC3E}">
        <p14:creationId xmlns:p14="http://schemas.microsoft.com/office/powerpoint/2010/main" val="359258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8F055-B48B-7649-AC9A-4E2D0D991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824753"/>
            <a:ext cx="5656908" cy="5208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CCE88-9BC2-FE4B-BB9E-66612CA3A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292" y="824753"/>
            <a:ext cx="5656909" cy="152801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D2209D-B8E2-284D-92FB-AFE6F018A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613" y="2250141"/>
            <a:ext cx="7316072" cy="39734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There are a couple of ways to solve this problem in a </a:t>
            </a:r>
            <a:br>
              <a:rPr lang="en-US" sz="2000" dirty="0"/>
            </a:br>
            <a:r>
              <a:rPr lang="en-US" sz="2000" dirty="0"/>
              <a:t>programming language: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Recursion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For Loop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Since SQL is declarative, For Loop is not an option.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SQL does support recursion.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An example of recursion is Fibonacci Numbers: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Fib(n) = {Fib(n-2) + Fib(n-2), Fib(0) = 0, Fib(1) = 1}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0, 1, 1, 2, 3, 5, 8, 13, 21, ... ...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SQL supports recursive queries, but this also falls into the category of “SQL stuff that creeps Grandpa Ferguson out.”</a:t>
            </a:r>
          </a:p>
        </p:txBody>
      </p:sp>
    </p:spTree>
    <p:extLst>
      <p:ext uri="{BB962C8B-B14F-4D97-AF65-F5344CB8AC3E}">
        <p14:creationId xmlns:p14="http://schemas.microsoft.com/office/powerpoint/2010/main" val="881737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5164" y="2492376"/>
            <a:ext cx="4687887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  <a:cs typeface="+mj-cs"/>
              </a:rPr>
              <a:t>Recursive Queries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988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47750"/>
            <a:ext cx="7778750" cy="4903788"/>
          </a:xfrm>
        </p:spPr>
        <p:txBody>
          <a:bodyPr/>
          <a:lstStyle/>
          <a:p>
            <a:r>
              <a:rPr lang="en-US" altLang="en-US" dirty="0"/>
              <a:t>SQL:1999 permits recursive view definition</a:t>
            </a:r>
          </a:p>
          <a:p>
            <a:r>
              <a:rPr lang="en-US" altLang="en-US" dirty="0"/>
              <a:t>Example: find which courses are a prerequisite, whether directly or indirectly, for a specific course </a:t>
            </a:r>
            <a:br>
              <a:rPr lang="en-US" altLang="en-US" dirty="0"/>
            </a:br>
            <a:r>
              <a:rPr lang="en-US" altLang="en-US" b="1" dirty="0"/>
              <a:t>with recursive </a:t>
            </a:r>
            <a:r>
              <a:rPr lang="en-US" altLang="en-US" i="1" dirty="0" err="1"/>
              <a:t>rec_prereq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union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b="1" dirty="0"/>
              <a:t>,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dirty="0"/>
              <a:t>, 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rec_rereq</a:t>
            </a:r>
            <a:r>
              <a:rPr lang="en-US" altLang="en-US" dirty="0"/>
              <a:t>,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dirty="0"/>
              <a:t>∗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rec_prereq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This example view,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,</a:t>
            </a:r>
            <a:r>
              <a:rPr lang="en-US" altLang="en-US" dirty="0"/>
              <a:t> is called the </a:t>
            </a:r>
            <a:r>
              <a:rPr lang="en-US" altLang="en-US" i="1" dirty="0"/>
              <a:t>transitive closure</a:t>
            </a:r>
            <a:r>
              <a:rPr lang="en-US" altLang="en-US" dirty="0"/>
              <a:t> of the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2010539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5226"/>
            <a:ext cx="7621048" cy="5237163"/>
          </a:xfrm>
        </p:spPr>
        <p:txBody>
          <a:bodyPr/>
          <a:lstStyle/>
          <a:p>
            <a:r>
              <a:rPr lang="en-US" altLang="en-US" dirty="0"/>
              <a:t>Recursive views make it possible to write queries, such as transitive closure queries, that cannot be written without recursion or iteration.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Intuition:  Without recursion, a non-recursive non-iterative program can perform only a fixed number of joins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with itself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This can give only a fixed number of levels of managers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fixed non-recursive query, we can construct a database with a greater number of levels of prerequisites on which the query will not work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Alternative: write a procedure to iterate as many times as required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See 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findAllPrereqs</a:t>
            </a:r>
            <a:r>
              <a:rPr lang="en-US" altLang="en-US" dirty="0">
                <a:ea typeface="ＭＳ Ｐゴシック" panose="020B0600070205080204" pitchFamily="34" charset="-128"/>
              </a:rPr>
              <a:t> in book</a:t>
            </a:r>
          </a:p>
        </p:txBody>
      </p:sp>
    </p:spTree>
    <p:extLst>
      <p:ext uri="{BB962C8B-B14F-4D97-AF65-F5344CB8AC3E}">
        <p14:creationId xmlns:p14="http://schemas.microsoft.com/office/powerpoint/2010/main" val="3528179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Computing transitive closure using iteration, adding successive tuples to </a:t>
            </a:r>
            <a:r>
              <a:rPr lang="en-US" altLang="en-US" i="1" dirty="0" err="1"/>
              <a:t>rec_prereq</a:t>
            </a:r>
            <a:endParaRPr lang="en-US" altLang="en-US" i="1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next slide shows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relation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step of the iterative process constructs an extended version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rec_prereq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from its recursive definition.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final result is called the </a:t>
            </a:r>
            <a:r>
              <a:rPr lang="en-US" altLang="en-US" i="1" dirty="0">
                <a:ea typeface="ＭＳ Ｐゴシック" panose="020B0600070205080204" pitchFamily="34" charset="-128"/>
              </a:rPr>
              <a:t>fixed point </a:t>
            </a:r>
            <a:r>
              <a:rPr lang="en-US" altLang="en-US" dirty="0">
                <a:ea typeface="ＭＳ Ｐゴシック" panose="020B0600070205080204" pitchFamily="34" charset="-128"/>
              </a:rPr>
              <a:t> of the recursive view definition.</a:t>
            </a:r>
          </a:p>
          <a:p>
            <a:r>
              <a:rPr lang="en-US" altLang="en-US" dirty="0"/>
              <a:t>Recursive views are required to be </a:t>
            </a:r>
            <a:r>
              <a:rPr lang="en-US" altLang="en-US" b="1" dirty="0">
                <a:solidFill>
                  <a:srgbClr val="002060"/>
                </a:solidFill>
              </a:rPr>
              <a:t>monotonic</a:t>
            </a:r>
            <a:r>
              <a:rPr lang="en-US" altLang="en-US" i="1" dirty="0"/>
              <a:t>.  </a:t>
            </a:r>
            <a:r>
              <a:rPr lang="en-US" altLang="en-US" dirty="0"/>
              <a:t>That is, if we add tuples to </a:t>
            </a:r>
            <a:r>
              <a:rPr lang="en-US" altLang="en-US" i="1" dirty="0" err="1"/>
              <a:t>prereq</a:t>
            </a:r>
            <a:r>
              <a:rPr lang="en-US" altLang="en-US" dirty="0"/>
              <a:t> the view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 </a:t>
            </a:r>
            <a:r>
              <a:rPr lang="en-US" altLang="en-US" dirty="0"/>
              <a:t>contains all of the tuples it contained before, plus possibly more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120883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30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Fixed-Point Computation</a:t>
            </a:r>
          </a:p>
        </p:txBody>
      </p:sp>
      <p:pic>
        <p:nvPicPr>
          <p:cNvPr id="58371" name="Picture 2" descr="C:\Users\as668\Desktop\Judi\5_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540126"/>
            <a:ext cx="53768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 descr="C:\Users\as668\Desktop\Judi\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1198563"/>
            <a:ext cx="19907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381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Indexes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924063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38802" cy="4112195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  <p:extLst>
      <p:ext uri="{BB962C8B-B14F-4D97-AF65-F5344CB8AC3E}">
        <p14:creationId xmlns:p14="http://schemas.microsoft.com/office/powerpoint/2010/main" val="2151957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497826" cy="4563300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8292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Functions, Procedures, Triggers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A26C48E-B21B-554E-9C60-F3E90DAAA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63490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Agenda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13012"/>
            <a:ext cx="11778953" cy="5248087"/>
          </a:xfrm>
        </p:spPr>
        <p:txBody>
          <a:bodyPr>
            <a:noAutofit/>
          </a:bodyPr>
          <a:lstStyle/>
          <a:p>
            <a:r>
              <a:rPr lang="en-US" dirty="0"/>
              <a:t>Questions/answers.</a:t>
            </a:r>
          </a:p>
          <a:p>
            <a:r>
              <a:rPr lang="en-US" dirty="0"/>
              <a:t>Course schedule and assignments.</a:t>
            </a:r>
          </a:p>
          <a:p>
            <a:r>
              <a:rPr lang="en-US" dirty="0"/>
              <a:t>Course schedule as we know it.</a:t>
            </a:r>
          </a:p>
          <a:p>
            <a:r>
              <a:rPr lang="en-US" dirty="0"/>
              <a:t>Continuing Module I – ER Models, Relational Algebra, SQL</a:t>
            </a:r>
          </a:p>
          <a:p>
            <a:pPr lvl="1"/>
            <a:r>
              <a:rPr lang="en-US" dirty="0"/>
              <a:t>SQL: </a:t>
            </a:r>
          </a:p>
          <a:p>
            <a:pPr lvl="2"/>
            <a:r>
              <a:rPr lang="en-US" dirty="0"/>
              <a:t>Some miscellaneous concepts: Recursion, domains, types, ... ...</a:t>
            </a:r>
          </a:p>
          <a:p>
            <a:pPr lvl="2"/>
            <a:r>
              <a:rPr lang="en-US" dirty="0"/>
              <a:t>Quick look at indexes.</a:t>
            </a:r>
          </a:p>
          <a:p>
            <a:pPr lvl="2"/>
            <a:r>
              <a:rPr lang="en-US" dirty="0"/>
              <a:t>Functions, procedures, triggers, ... ...</a:t>
            </a:r>
          </a:p>
          <a:p>
            <a:pPr lvl="2"/>
            <a:r>
              <a:rPr lang="en-US" dirty="0"/>
              <a:t>Authorization.</a:t>
            </a:r>
          </a:p>
          <a:p>
            <a:pPr lvl="1"/>
            <a:r>
              <a:rPr lang="en-US" dirty="0"/>
              <a:t>Entity-Relationship Modeling:</a:t>
            </a:r>
          </a:p>
          <a:p>
            <a:pPr lvl="2"/>
            <a:r>
              <a:rPr lang="en-US" dirty="0"/>
              <a:t>Weak Entity Sets</a:t>
            </a:r>
          </a:p>
          <a:p>
            <a:pPr lvl="2"/>
            <a:r>
              <a:rPr lang="en-US" dirty="0"/>
              <a:t>Inheritance</a:t>
            </a:r>
          </a:p>
          <a:p>
            <a:pPr lvl="1"/>
            <a:r>
              <a:rPr lang="en-US" dirty="0"/>
              <a:t>Some worked examples.</a:t>
            </a:r>
          </a:p>
        </p:txBody>
      </p:sp>
    </p:spTree>
    <p:extLst>
      <p:ext uri="{BB962C8B-B14F-4D97-AF65-F5344CB8AC3E}">
        <p14:creationId xmlns:p14="http://schemas.microsoft.com/office/powerpoint/2010/main" val="3043367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9879" y="2664652"/>
            <a:ext cx="5671930" cy="1430271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</a:rPr>
              <a:t>Functions and Procedures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25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Functions and Procedures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3"/>
            <a:ext cx="7692069" cy="4876800"/>
          </a:xfrm>
        </p:spPr>
        <p:txBody>
          <a:bodyPr/>
          <a:lstStyle/>
          <a:p>
            <a:r>
              <a:rPr lang="en-US" altLang="en-US" dirty="0"/>
              <a:t>Functions and procedures allow  “business logic”  to be stored in the database and executed from SQL statements.</a:t>
            </a:r>
          </a:p>
          <a:p>
            <a:r>
              <a:rPr lang="en-US" altLang="en-US" dirty="0"/>
              <a:t>These can be defined either by the procedural component of SQL or  by an </a:t>
            </a:r>
            <a:r>
              <a:rPr lang="en-US" altLang="en-US" dirty="0">
                <a:solidFill>
                  <a:srgbClr val="FF0000"/>
                </a:solidFill>
              </a:rPr>
              <a:t>external programming language such as Java, C, or C++.</a:t>
            </a:r>
          </a:p>
          <a:p>
            <a:r>
              <a:rPr lang="en-US" altLang="en-US" dirty="0"/>
              <a:t>The syntax we present here is defined by the SQL standard.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databases implement nonstandard versions of this syntax.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CB9BE-C055-E344-8F00-652182442BDA}"/>
              </a:ext>
            </a:extLst>
          </p:cNvPr>
          <p:cNvSpPr txBox="1"/>
          <p:nvPr/>
        </p:nvSpPr>
        <p:spPr>
          <a:xfrm>
            <a:off x="782420" y="3684494"/>
            <a:ext cx="9568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Databases calling out of the DBMS runtime into external programs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creeps Grandpa Ferguson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External programs are often error prone or fail and this degrades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the DB integrity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822198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Declaring SQL Functions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3150"/>
            <a:ext cx="77755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Define a function that, given the name of a department, returns the count of the number of instructors in that department.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600" b="1" dirty="0"/>
              <a:t>             </a:t>
            </a:r>
            <a:r>
              <a:rPr lang="en-US" altLang="en-US" b="1" dirty="0"/>
              <a:t>create function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(20))</a:t>
            </a:r>
            <a:br>
              <a:rPr lang="en-US" altLang="en-US" b="1" dirty="0"/>
            </a:br>
            <a:r>
              <a:rPr lang="en-US" altLang="en-US" sz="1600" b="1" dirty="0"/>
              <a:t>                </a:t>
            </a:r>
            <a:r>
              <a:rPr lang="en-US" altLang="en-US" b="1" dirty="0"/>
              <a:t>returns integer</a:t>
            </a:r>
            <a:br>
              <a:rPr lang="en-US" altLang="en-US" b="1" dirty="0"/>
            </a:br>
            <a:r>
              <a:rPr lang="en-US" altLang="en-US" b="1" dirty="0"/>
              <a:t>               begin</a:t>
            </a:r>
            <a:br>
              <a:rPr lang="en-US" altLang="en-US" b="1" dirty="0"/>
            </a:br>
            <a:r>
              <a:rPr lang="en-US" altLang="en-US" b="1" dirty="0"/>
              <a:t>               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 </a:t>
            </a:r>
            <a:r>
              <a:rPr lang="en-US" altLang="en-US" b="1" dirty="0"/>
              <a:t>integer;</a:t>
            </a:r>
            <a:br>
              <a:rPr lang="en-US" altLang="en-US" b="1" dirty="0"/>
            </a:br>
            <a:r>
              <a:rPr lang="en-US" altLang="en-US" b="1" dirty="0"/>
              <a:t>                      select count </a:t>
            </a:r>
            <a:r>
              <a:rPr lang="en-US" altLang="en-US" dirty="0"/>
              <a:t>(</a:t>
            </a:r>
            <a:r>
              <a:rPr lang="en-US" altLang="en-US" i="1" dirty="0"/>
              <a:t>* 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dept_name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return </a:t>
            </a:r>
            <a:r>
              <a:rPr lang="en-US" altLang="en-US" i="1" dirty="0" err="1"/>
              <a:t>d_count</a:t>
            </a:r>
            <a:r>
              <a:rPr lang="en-US" altLang="en-US" i="1" dirty="0"/>
              <a:t>;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end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The function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can be used to find the department names and budget of all departments with more that 12 instructors.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budget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department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) &gt; 12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356378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Table Functions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01"/>
            <a:ext cx="8362950" cy="55086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SQL standard supports functions that can return tables as results; such functions are called </a:t>
            </a:r>
            <a:r>
              <a:rPr lang="en-US" altLang="en-US" b="1" dirty="0">
                <a:solidFill>
                  <a:srgbClr val="002060"/>
                </a:solidFill>
              </a:rPr>
              <a:t>table functions</a:t>
            </a:r>
          </a:p>
          <a:p>
            <a:pPr>
              <a:defRPr/>
            </a:pPr>
            <a:r>
              <a:rPr lang="en-US" altLang="en-US" dirty="0"/>
              <a:t>Example: Return all instructors in a given department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function</a:t>
            </a:r>
            <a:r>
              <a:rPr lang="en-US" altLang="en-US" dirty="0"/>
              <a:t> </a:t>
            </a:r>
            <a:r>
              <a:rPr lang="en-US" altLang="en-US" i="1" dirty="0" err="1"/>
              <a:t>instructor_of</a:t>
            </a:r>
            <a:r>
              <a:rPr lang="en-US" altLang="en-US" dirty="0"/>
              <a:t> (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returns</a:t>
            </a:r>
            <a:r>
              <a:rPr lang="en-US" altLang="en-US" dirty="0"/>
              <a:t> </a:t>
            </a:r>
            <a:r>
              <a:rPr lang="en-US" altLang="en-US" b="1" dirty="0"/>
              <a:t>table  </a:t>
            </a:r>
            <a:r>
              <a:rPr lang="en-US" altLang="en-US" dirty="0"/>
              <a:t>(</a:t>
            </a:r>
            <a:r>
              <a:rPr lang="en-US" altLang="en-US" b="1" dirty="0"/>
              <a:t> </a:t>
            </a:r>
            <a:r>
              <a:rPr lang="en-US" altLang="en-US" dirty="0"/>
              <a:t> 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                        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salary</a:t>
            </a:r>
            <a:r>
              <a:rPr lang="en-US" altLang="en-US" dirty="0"/>
              <a:t>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         </a:t>
            </a:r>
            <a:r>
              <a:rPr lang="en-US" altLang="en-US" b="1" dirty="0"/>
              <a:t>return</a:t>
            </a:r>
            <a:r>
              <a:rPr lang="en-US" altLang="en-US" dirty="0"/>
              <a:t> </a:t>
            </a:r>
            <a:r>
              <a:rPr lang="en-US" altLang="en-US" b="1" dirty="0"/>
              <a:t>table</a:t>
            </a:r>
            <a:br>
              <a:rPr lang="en-US" altLang="en-US" dirty="0"/>
            </a:br>
            <a:r>
              <a:rPr lang="en-US" altLang="en-US" dirty="0"/>
              <a:t>	         (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i="1" dirty="0"/>
              <a:t>ID, name, dept_name, salary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dirty="0"/>
              <a:t>	          </a:t>
            </a:r>
            <a:r>
              <a:rPr lang="en-US" altLang="en-US" b="1" dirty="0"/>
              <a:t>where</a:t>
            </a:r>
            <a:r>
              <a:rPr lang="en-US" altLang="en-US" i="1" dirty="0"/>
              <a:t>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instructor_of.dept_name</a:t>
            </a:r>
            <a:r>
              <a:rPr lang="en-US" altLang="en-US" dirty="0"/>
              <a:t>)</a:t>
            </a:r>
          </a:p>
          <a:p>
            <a:pPr>
              <a:defRPr/>
            </a:pPr>
            <a:r>
              <a:rPr lang="en-US" altLang="en-US" dirty="0"/>
              <a:t>Usage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select *</a:t>
            </a:r>
            <a:br>
              <a:rPr lang="en-US" altLang="en-US" b="1" dirty="0"/>
            </a:br>
            <a:r>
              <a:rPr lang="en-US" altLang="en-US" b="1" dirty="0"/>
              <a:t>	from table </a:t>
            </a:r>
            <a:r>
              <a:rPr lang="en-US" altLang="en-US" dirty="0"/>
              <a:t>(</a:t>
            </a:r>
            <a:r>
              <a:rPr lang="en-US" altLang="en-US" i="1" dirty="0" err="1"/>
              <a:t>instructor_of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ja-JP" dirty="0"/>
              <a:t>'Music'))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0068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80845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function could instead be written as procedure: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create procedure </a:t>
            </a:r>
            <a:r>
              <a:rPr lang="en-US" altLang="en-US" i="1" dirty="0" err="1"/>
              <a:t>dept_count_proc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b="1" dirty="0"/>
              <a:t>in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 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integer)</a:t>
            </a:r>
            <a:br>
              <a:rPr lang="en-US" altLang="en-US" b="1" dirty="0"/>
            </a:br>
            <a:r>
              <a:rPr lang="en-US" altLang="en-US" b="1" dirty="0"/>
              <a:t>   begin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    select count</a:t>
            </a:r>
            <a:r>
              <a:rPr lang="en-US" altLang="en-US" dirty="0"/>
              <a:t>(</a:t>
            </a:r>
            <a:r>
              <a:rPr lang="en-US" altLang="en-US" i="1" dirty="0"/>
              <a:t>*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dept_count_proc.dept_name</a:t>
            </a:r>
            <a:endParaRPr lang="en-US" altLang="en-US" i="1" dirty="0"/>
          </a:p>
          <a:p>
            <a:pPr>
              <a:buFont typeface="Monotype Sorts" charset="2"/>
              <a:buNone/>
            </a:pPr>
            <a:r>
              <a:rPr lang="en-US" altLang="en-US" i="1" dirty="0"/>
              <a:t>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r>
              <a:rPr lang="en-US" altLang="en-US" dirty="0"/>
              <a:t>The keywords </a:t>
            </a:r>
            <a:r>
              <a:rPr lang="en-US" altLang="en-US" b="1" dirty="0"/>
              <a:t>in</a:t>
            </a:r>
            <a:r>
              <a:rPr lang="en-US" altLang="en-US" dirty="0"/>
              <a:t> and  </a:t>
            </a:r>
            <a:r>
              <a:rPr lang="en-US" altLang="en-US" b="1" dirty="0"/>
              <a:t>out  </a:t>
            </a:r>
            <a:r>
              <a:rPr lang="en-US" altLang="en-US" dirty="0"/>
              <a:t>are parameters that are expected to have values assigned to them and parameters whose values are set in the procedure in order to return results.</a:t>
            </a:r>
          </a:p>
          <a:p>
            <a:r>
              <a:rPr lang="en-US" altLang="en-US" dirty="0"/>
              <a:t>Procedures can be invoked either from an SQL procedure or from embedded SQL, using the </a:t>
            </a:r>
            <a:r>
              <a:rPr lang="en-US" altLang="en-US" b="1" dirty="0"/>
              <a:t>call</a:t>
            </a:r>
            <a:r>
              <a:rPr lang="en-US" altLang="en-US" dirty="0"/>
              <a:t> statement.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call </a:t>
            </a:r>
            <a:r>
              <a:rPr lang="en-US" altLang="en-US" i="1" dirty="0" err="1"/>
              <a:t>dept_count_proc</a:t>
            </a:r>
            <a:r>
              <a:rPr lang="en-US" altLang="en-US" dirty="0"/>
              <a:t>( </a:t>
            </a:r>
            <a:r>
              <a:rPr lang="en-US" altLang="ja-JP" dirty="0"/>
              <a:t>'Physics', </a:t>
            </a:r>
            <a:r>
              <a:rPr lang="en-US" altLang="ja-JP" i="1" dirty="0" err="1"/>
              <a:t>d_count</a:t>
            </a:r>
            <a:r>
              <a:rPr lang="en-US" altLang="ja-JP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6988719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1844719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Procedures and functions can be invoked also from dynamic SQL</a:t>
            </a:r>
          </a:p>
          <a:p>
            <a:r>
              <a:rPr lang="en-US" altLang="en-US" dirty="0"/>
              <a:t>SQL allows more than one procedure of the so long as the number of arguments of the procedures with the same name is different.</a:t>
            </a:r>
          </a:p>
          <a:p>
            <a:r>
              <a:rPr lang="en-US" altLang="en-US" dirty="0"/>
              <a:t>The name, along with the number of arguments, is used to identify the procedure.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2261032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for Procedures &amp; Functions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727580" cy="507499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dirty="0"/>
              <a:t>SQL supports constructs that gives it almost all the power of a general-purpose programming language.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Warning: most database systems implement their own variant of the standard syntax below.</a:t>
            </a:r>
          </a:p>
          <a:p>
            <a:pPr>
              <a:defRPr/>
            </a:pPr>
            <a:r>
              <a:rPr lang="en-US" altLang="en-US" dirty="0"/>
              <a:t>Compound statement: </a:t>
            </a:r>
            <a:r>
              <a:rPr lang="en-US" altLang="en-US" b="1" dirty="0"/>
              <a:t>begin</a:t>
            </a:r>
            <a:r>
              <a:rPr lang="en-US" altLang="en-US" dirty="0"/>
              <a:t> … </a:t>
            </a:r>
            <a:r>
              <a:rPr lang="en-US" altLang="en-US" b="1" dirty="0"/>
              <a:t>end,</a:t>
            </a:r>
            <a:r>
              <a:rPr lang="en-US" altLang="en-US" dirty="0"/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May contain multiple SQL statements between </a:t>
            </a:r>
            <a:r>
              <a:rPr lang="en-US" altLang="en-US" b="1" dirty="0">
                <a:ea typeface="ＭＳ Ｐゴシック" pitchFamily="34" charset="-128"/>
              </a:rPr>
              <a:t>begin</a:t>
            </a:r>
            <a:r>
              <a:rPr lang="en-US" altLang="en-US" dirty="0">
                <a:ea typeface="ＭＳ Ｐゴシック" pitchFamily="34" charset="-128"/>
              </a:rPr>
              <a:t> and </a:t>
            </a:r>
            <a:r>
              <a:rPr lang="en-US" altLang="en-US" b="1" dirty="0">
                <a:ea typeface="ＭＳ Ｐゴシック" pitchFamily="34" charset="-128"/>
              </a:rPr>
              <a:t>end</a:t>
            </a:r>
            <a:r>
              <a:rPr lang="en-US" altLang="en-US" dirty="0">
                <a:ea typeface="ＭＳ Ｐゴシック" pitchFamily="34" charset="-128"/>
              </a:rPr>
              <a:t>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Local variables can be declared within a compound statements</a:t>
            </a:r>
          </a:p>
          <a:p>
            <a:pPr>
              <a:defRPr/>
            </a:pPr>
            <a:r>
              <a:rPr lang="en-US" altLang="en-US" dirty="0"/>
              <a:t>While and repeat statements: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while</a:t>
            </a: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 </a:t>
            </a:r>
            <a:r>
              <a:rPr lang="en-US" altLang="en-US" b="1" dirty="0">
                <a:ea typeface="ＭＳ Ｐゴシック" pitchFamily="34" charset="-128"/>
              </a:rPr>
              <a:t>do</a:t>
            </a:r>
          </a:p>
          <a:p>
            <a:pPr lvl="2">
              <a:lnSpc>
                <a:spcPct val="70000"/>
              </a:lnSpc>
              <a:buFont typeface="Webdings" panose="05030102010509060703" pitchFamily="18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while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sz="800" dirty="0">
                <a:ea typeface="ＭＳ Ｐゴシック" pitchFamily="34" charset="-128"/>
              </a:rPr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repeat</a:t>
            </a:r>
          </a:p>
          <a:p>
            <a:pPr lvl="2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until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repeat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7794460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34300" cy="490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latin typeface="Tahoma" panose="020B0604030504040204" pitchFamily="34" charset="0"/>
              </a:rPr>
              <a:t>For</a:t>
            </a:r>
            <a:r>
              <a:rPr lang="en-US" altLang="en-US" dirty="0">
                <a:latin typeface="Tahoma" panose="020B0604030504040204" pitchFamily="34" charset="0"/>
              </a:rPr>
              <a:t> loop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Permits iteration over all results of a query</a:t>
            </a:r>
          </a:p>
          <a:p>
            <a:r>
              <a:rPr lang="en-US" altLang="en-US" dirty="0">
                <a:latin typeface="Tahoma" panose="020B0604030504040204" pitchFamily="34" charset="0"/>
              </a:rPr>
              <a:t>Example:   Find the budget of all departments</a:t>
            </a:r>
            <a:br>
              <a:rPr lang="en-US" altLang="en-US" dirty="0">
                <a:latin typeface="Tahoma" panose="020B0604030504040204" pitchFamily="34" charset="0"/>
              </a:rPr>
            </a:br>
            <a:br>
              <a:rPr lang="en-US" altLang="en-US" dirty="0">
                <a:latin typeface="Tahoma" panose="020B0604030504040204" pitchFamily="34" charset="0"/>
              </a:rPr>
            </a:br>
            <a:r>
              <a:rPr lang="en-US" altLang="en-US" dirty="0">
                <a:latin typeface="Tahoma" panose="020B0604030504040204" pitchFamily="34" charset="0"/>
              </a:rPr>
              <a:t>  </a:t>
            </a:r>
            <a:r>
              <a:rPr lang="en-US" altLang="en-US" b="1" dirty="0"/>
              <a:t>declare </a:t>
            </a:r>
            <a:r>
              <a:rPr lang="en-US" altLang="en-US" i="1" dirty="0"/>
              <a:t>n  </a:t>
            </a:r>
            <a:r>
              <a:rPr lang="en-US" altLang="en-US" b="1" dirty="0"/>
              <a:t>integer default </a:t>
            </a:r>
            <a:r>
              <a:rPr lang="en-US" altLang="en-US" dirty="0"/>
              <a:t>0;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for </a:t>
            </a:r>
            <a:r>
              <a:rPr lang="en-US" altLang="en-US" i="1" dirty="0"/>
              <a:t>r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 select </a:t>
            </a:r>
            <a:r>
              <a:rPr lang="en-US" altLang="en-US" i="1" dirty="0"/>
              <a:t>budget </a:t>
            </a:r>
            <a:r>
              <a:rPr lang="en-US" altLang="en-US" b="1" dirty="0"/>
              <a:t>from </a:t>
            </a:r>
            <a:r>
              <a:rPr lang="en-US" altLang="en-US" i="1" dirty="0"/>
              <a:t>department                                                     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= 'Music'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do</a:t>
            </a:r>
            <a:br>
              <a:rPr lang="en-US" altLang="en-US" b="1" dirty="0"/>
            </a:br>
            <a:r>
              <a:rPr lang="en-US" altLang="en-US" b="1" dirty="0"/>
              <a:t>	       set </a:t>
            </a:r>
            <a:r>
              <a:rPr lang="en-US" altLang="en-US" i="1" dirty="0"/>
              <a:t>n </a:t>
            </a:r>
            <a:r>
              <a:rPr lang="en-US" altLang="en-US" dirty="0"/>
              <a:t>= </a:t>
            </a:r>
            <a:r>
              <a:rPr lang="en-US" altLang="en-US" i="1" dirty="0"/>
              <a:t>n </a:t>
            </a:r>
            <a:r>
              <a:rPr lang="en-US" altLang="en-US" dirty="0"/>
              <a:t>+ </a:t>
            </a:r>
            <a:r>
              <a:rPr lang="en-US" altLang="en-US" dirty="0" err="1"/>
              <a:t>r.</a:t>
            </a:r>
            <a:r>
              <a:rPr lang="en-US" altLang="en-US" i="1" dirty="0" err="1"/>
              <a:t>budget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end for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049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– if-then-else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8119618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Conditional statements  (</a:t>
            </a:r>
            <a:r>
              <a:rPr lang="en-US" altLang="en-US" b="1" dirty="0"/>
              <a:t>if-then-else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    then </a:t>
            </a:r>
            <a:r>
              <a:rPr lang="en-US" altLang="en-US" i="1" dirty="0"/>
              <a:t>statement or compound statement 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 err="1"/>
              <a:t>elseif</a:t>
            </a:r>
            <a:r>
              <a:rPr lang="en-US" altLang="en-US" b="1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    </a:t>
            </a:r>
            <a:r>
              <a:rPr lang="en-US" altLang="en-US" b="1" dirty="0"/>
              <a:t>then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         </a:t>
            </a:r>
            <a:r>
              <a:rPr lang="en-US" altLang="en-US" b="1" dirty="0"/>
              <a:t>else</a:t>
            </a:r>
            <a:r>
              <a:rPr lang="en-US" altLang="en-US" dirty="0"/>
              <a:t>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  <a:r>
              <a:rPr lang="en-US" altLang="en-US" dirty="0"/>
              <a:t> </a:t>
            </a:r>
            <a:r>
              <a:rPr lang="en-US" altLang="en-US" b="1" dirty="0"/>
              <a:t>if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3120910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procedure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0329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Registers student after ensuring classroom capacity is not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Returns 0 on success and -1 if capacity is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See book (page 202) for details</a:t>
            </a:r>
          </a:p>
          <a:p>
            <a:r>
              <a:rPr lang="en-US" altLang="en-US" dirty="0"/>
              <a:t>Signaling of exception conditions, and declaring handlers for exceptions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  </a:t>
            </a:r>
            <a:r>
              <a:rPr lang="en-US" altLang="en-US" b="1" dirty="0"/>
              <a:t>condition</a:t>
            </a:r>
            <a:br>
              <a:rPr lang="en-US" altLang="en-US" b="1" dirty="0"/>
            </a:br>
            <a:r>
              <a:rPr lang="en-US" altLang="en-US" b="1" dirty="0"/>
              <a:t>	declare exit handler for </a:t>
            </a:r>
            <a:r>
              <a:rPr lang="en-US" altLang="en-US" i="1" dirty="0" err="1"/>
              <a:t>out_of_classroom_seats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…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</a:p>
          <a:p>
            <a:r>
              <a:rPr lang="en-US" altLang="en-US" dirty="0"/>
              <a:t>The statements between the </a:t>
            </a:r>
            <a:r>
              <a:rPr lang="en-US" altLang="en-US" b="1" dirty="0"/>
              <a:t>begin</a:t>
            </a:r>
            <a:r>
              <a:rPr lang="en-US" altLang="en-US" dirty="0"/>
              <a:t> and the </a:t>
            </a:r>
            <a:r>
              <a:rPr lang="en-US" altLang="en-US" b="1" dirty="0"/>
              <a:t>end</a:t>
            </a:r>
            <a:r>
              <a:rPr lang="en-US" altLang="en-US" dirty="0"/>
              <a:t> can raise an exception by executing  “</a:t>
            </a:r>
            <a:r>
              <a:rPr lang="en-US" altLang="en-US" b="1" dirty="0"/>
              <a:t>signal</a:t>
            </a:r>
            <a:r>
              <a:rPr lang="en-US" altLang="en-US" dirty="0"/>
              <a:t>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”</a:t>
            </a:r>
            <a:endParaRPr lang="en-US" altLang="en-US" dirty="0"/>
          </a:p>
          <a:p>
            <a:r>
              <a:rPr lang="en-US" altLang="en-US" dirty="0"/>
              <a:t>The handler says that if the condition arises he action to be taken is to exit the enclosing  the </a:t>
            </a:r>
            <a:r>
              <a:rPr lang="en-US" altLang="en-US" b="1" dirty="0"/>
              <a:t>begin</a:t>
            </a:r>
            <a:r>
              <a:rPr lang="en-US" altLang="en-US" dirty="0"/>
              <a:t>  </a:t>
            </a:r>
            <a:r>
              <a:rPr lang="en-US" altLang="en-US" b="1" dirty="0"/>
              <a:t>end</a:t>
            </a:r>
            <a:r>
              <a:rPr lang="en-US" altLang="en-US" dirty="0"/>
              <a:t> statement.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587323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Questions, Answers, Discussion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27018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722313"/>
            <a:ext cx="7692069" cy="5251450"/>
          </a:xfrm>
        </p:spPr>
        <p:txBody>
          <a:bodyPr/>
          <a:lstStyle/>
          <a:p>
            <a:endParaRPr kumimoji="0" lang="en-US" altLang="en-US" dirty="0"/>
          </a:p>
          <a:p>
            <a:r>
              <a:rPr kumimoji="0" lang="en-US" altLang="en-US" dirty="0"/>
              <a:t>SQL allows us to define functions in a programming language such as Java, C#, C or C++.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than functions defined in SQL, and computations that cannot be carried out in SQL\can be executed by these functions.</a:t>
            </a:r>
          </a:p>
          <a:p>
            <a:r>
              <a:rPr lang="en-US" altLang="en-US" dirty="0"/>
              <a:t>Declaring external language procedures and functions</a:t>
            </a: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  </a:t>
            </a:r>
            <a:r>
              <a:rPr lang="en-US" altLang="en-US" b="1" dirty="0"/>
              <a:t>create procedure </a:t>
            </a:r>
            <a:r>
              <a:rPr lang="en-US" altLang="en-US" dirty="0" err="1"/>
              <a:t>dept_count_proc</a:t>
            </a:r>
            <a:r>
              <a:rPr lang="en-US" altLang="en-US" dirty="0"/>
              <a:t>(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dirty="0"/>
              <a:t>count </a:t>
            </a:r>
            <a:r>
              <a:rPr lang="en-US" altLang="en-US" b="1" dirty="0"/>
              <a:t>integer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language </a:t>
            </a:r>
            <a:r>
              <a:rPr lang="en-US" altLang="en-US" dirty="0"/>
              <a:t>C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external name </a:t>
            </a:r>
            <a:r>
              <a:rPr lang="ja-JP" altLang="en-US" dirty="0"/>
              <a:t> </a:t>
            </a:r>
            <a:r>
              <a:rPr lang="en-US" altLang="ja-JP" dirty="0"/>
              <a:t> 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dept_count_proc</a:t>
            </a:r>
            <a:r>
              <a:rPr lang="en-US" altLang="ja-JP" dirty="0"/>
              <a:t>'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create function </a:t>
            </a:r>
            <a:r>
              <a:rPr lang="en-US" altLang="ja-JP" dirty="0" err="1"/>
              <a:t>dept_count</a:t>
            </a:r>
            <a:r>
              <a:rPr lang="en-US" altLang="ja-JP" dirty="0"/>
              <a:t>(</a:t>
            </a:r>
            <a:r>
              <a:rPr lang="en-US" altLang="ja-JP" i="1" dirty="0" err="1"/>
              <a:t>dept_name</a:t>
            </a:r>
            <a:r>
              <a:rPr lang="en-US" altLang="ja-JP" i="1" dirty="0"/>
              <a:t> </a:t>
            </a:r>
            <a:r>
              <a:rPr lang="en-US" altLang="ja-JP" b="1" dirty="0"/>
              <a:t>varchar</a:t>
            </a:r>
            <a:r>
              <a:rPr lang="en-US" altLang="ja-JP" dirty="0"/>
              <a:t>(20))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returns </a:t>
            </a:r>
            <a:r>
              <a:rPr lang="en-US" altLang="ja-JP" dirty="0"/>
              <a:t>integer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language </a:t>
            </a:r>
            <a:r>
              <a:rPr lang="en-US" altLang="ja-JP" dirty="0"/>
              <a:t>C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external name </a:t>
            </a:r>
            <a:r>
              <a:rPr lang="en-US" altLang="ja-JP" dirty="0"/>
              <a:t>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</a:t>
            </a:r>
            <a:r>
              <a:rPr lang="en-US" altLang="ja-JP" dirty="0"/>
              <a:t>'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856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74313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Benefits of external language functions/procedures: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efficient for many operations, and more expressive power.</a:t>
            </a:r>
          </a:p>
          <a:p>
            <a:r>
              <a:rPr lang="en-US" altLang="en-US" dirty="0"/>
              <a:t>Drawbacks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Code to implement function may need to be loaded into database system and executed in the database system’</a:t>
            </a:r>
            <a:r>
              <a:rPr lang="en-US" altLang="ja-JP" dirty="0">
                <a:ea typeface="ＭＳ Ｐゴシック" panose="020B0600070205080204" pitchFamily="34" charset="-128"/>
              </a:rPr>
              <a:t>s address space.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risk of accidental corruption of database structures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security risk, allowing users access to unauthorized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There are alternatives, which give good security at the cost of potentially worse performance.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Direct execution in the database system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s space is used when efficiency is more important than security.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4264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Security with External Language Routines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70813" cy="4903787"/>
          </a:xfrm>
        </p:spPr>
        <p:txBody>
          <a:bodyPr/>
          <a:lstStyle/>
          <a:p>
            <a:r>
              <a:rPr lang="en-US" altLang="en-US" dirty="0"/>
              <a:t>To deal with security problems, we can do on of the following: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sandbox</a:t>
            </a:r>
            <a:r>
              <a:rPr lang="en-US" altLang="en-US" dirty="0">
                <a:ea typeface="ＭＳ Ｐゴシック" panose="020B0600070205080204" pitchFamily="34" charset="-128"/>
              </a:rPr>
              <a:t> techniques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That is, use a safe language like Java, which cannot be used to  access/damage other parts of the database code.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Run external language functions/procedures in a separate process, with no access to the database process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 memory.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Parameters and results communicated via inter-process communication</a:t>
            </a:r>
          </a:p>
          <a:p>
            <a:r>
              <a:rPr lang="en-US" altLang="en-US" dirty="0"/>
              <a:t>Both have performance overheads</a:t>
            </a:r>
          </a:p>
          <a:p>
            <a:r>
              <a:rPr lang="en-US" altLang="en-US" dirty="0"/>
              <a:t>Many database systems support both above approaches as well as direct executing in database system address space.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4851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2004" y="2607786"/>
            <a:ext cx="4398700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+mj-cs"/>
              </a:rPr>
              <a:t>Triggers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8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700"/>
            <a:ext cx="7647681" cy="4833938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trigger</a:t>
            </a:r>
            <a:r>
              <a:rPr lang="en-US" altLang="en-US" dirty="0"/>
              <a:t> is a statement that is executed automatically by the system as a side effect of a modification to the database.</a:t>
            </a:r>
          </a:p>
          <a:p>
            <a:r>
              <a:rPr lang="en-US" altLang="en-US" dirty="0"/>
              <a:t>To design a trigger mechanism, we must: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conditions under which the trigger is to be executed.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actions to be taken when the trigger executes.</a:t>
            </a:r>
          </a:p>
          <a:p>
            <a:r>
              <a:rPr lang="en-US" altLang="en-US" dirty="0"/>
              <a:t>Triggers introduced to SQL standard in SQL:1999, but supported even earlier using non-standard syntax by most databases.		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Syntax illustrated here may not work exactly on your database system; check the system manuals</a:t>
            </a:r>
          </a:p>
        </p:txBody>
      </p:sp>
    </p:spTree>
    <p:extLst>
      <p:ext uri="{BB962C8B-B14F-4D97-AF65-F5344CB8AC3E}">
        <p14:creationId xmlns:p14="http://schemas.microsoft.com/office/powerpoint/2010/main" val="2895581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Triggering Events and Actions in SQL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18701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Triggering event can be </a:t>
            </a:r>
            <a:r>
              <a:rPr lang="en-US" altLang="en-US" b="1" dirty="0"/>
              <a:t>insert</a:t>
            </a:r>
            <a:r>
              <a:rPr lang="en-US" altLang="en-US" dirty="0"/>
              <a:t>, </a:t>
            </a:r>
            <a:r>
              <a:rPr lang="en-US" altLang="en-US" b="1" dirty="0"/>
              <a:t>delete</a:t>
            </a:r>
            <a:r>
              <a:rPr lang="en-US" altLang="en-US" dirty="0"/>
              <a:t> or </a:t>
            </a:r>
            <a:r>
              <a:rPr lang="en-US" altLang="en-US" b="1" dirty="0"/>
              <a:t>update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Triggers on update can be restricted to specific attributes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example, </a:t>
            </a:r>
            <a:r>
              <a:rPr lang="en-US" altLang="en-US" b="1" dirty="0">
                <a:ea typeface="ＭＳ Ｐゴシック" panose="020B0600070205080204" pitchFamily="34" charset="-128"/>
              </a:rPr>
              <a:t> after update of </a:t>
            </a:r>
            <a:r>
              <a:rPr lang="en-US" altLang="en-US" i="1" dirty="0">
                <a:ea typeface="ＭＳ Ｐゴシック" panose="020B0600070205080204" pitchFamily="34" charset="-128"/>
              </a:rPr>
              <a:t>takes </a:t>
            </a:r>
            <a:r>
              <a:rPr lang="en-US" altLang="en-US" b="1" dirty="0">
                <a:ea typeface="ＭＳ Ｐゴシック" panose="020B0600070205080204" pitchFamily="34" charset="-128"/>
              </a:rPr>
              <a:t>on</a:t>
            </a:r>
            <a:r>
              <a:rPr lang="en-US" altLang="en-US" i="1" dirty="0">
                <a:ea typeface="ＭＳ Ｐゴシック" panose="020B0600070205080204" pitchFamily="34" charset="-128"/>
              </a:rPr>
              <a:t> grade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Values of attributes before and after an update can be referenced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old row as</a:t>
            </a:r>
            <a:r>
              <a:rPr lang="en-US" altLang="en-US" dirty="0">
                <a:ea typeface="ＭＳ Ｐゴシック" panose="020B0600070205080204" pitchFamily="34" charset="-128"/>
              </a:rPr>
              <a:t>   </a:t>
            </a:r>
            <a:r>
              <a:rPr lang="en-US" altLang="en-US" b="1" dirty="0">
                <a:ea typeface="ＭＳ Ｐゴシック" panose="020B0600070205080204" pitchFamily="34" charset="-128"/>
              </a:rPr>
              <a:t>: </a:t>
            </a:r>
            <a:r>
              <a:rPr lang="en-US" altLang="en-US" dirty="0">
                <a:ea typeface="ＭＳ Ｐゴシック" panose="020B0600070205080204" pitchFamily="34" charset="-128"/>
              </a:rPr>
              <a:t> for deletes and updates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new row as  : </a:t>
            </a:r>
            <a:r>
              <a:rPr lang="en-US" altLang="en-US" dirty="0">
                <a:ea typeface="ＭＳ Ｐゴシック" panose="020B0600070205080204" pitchFamily="34" charset="-128"/>
              </a:rPr>
              <a:t>for inserts and updates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Triggers can be activated before an event, which can serve as extra constraints.  For example,  convert blank grades to null.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b="1" dirty="0"/>
              <a:t>		create trigger </a:t>
            </a:r>
            <a:r>
              <a:rPr lang="en-US" altLang="en-US" i="1" dirty="0" err="1"/>
              <a:t>setnull_trigger</a:t>
            </a:r>
            <a:r>
              <a:rPr lang="en-US" altLang="en-US" i="1" dirty="0"/>
              <a:t> </a:t>
            </a:r>
            <a:r>
              <a:rPr lang="en-US" altLang="en-US" b="1" dirty="0"/>
              <a:t>before update of </a:t>
            </a:r>
            <a:r>
              <a:rPr lang="en-US" altLang="en-US" i="1" dirty="0"/>
              <a:t>takes</a:t>
            </a:r>
            <a:br>
              <a:rPr lang="en-US" altLang="en-US" i="1" dirty="0"/>
            </a:br>
            <a:r>
              <a:rPr lang="en-US" altLang="en-US" b="1" dirty="0"/>
              <a:t>	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	for each row</a:t>
            </a:r>
            <a:br>
              <a:rPr lang="en-US" altLang="en-US" b="1" dirty="0"/>
            </a:br>
            <a:r>
              <a:rPr lang="en-US" altLang="en-US" b="1" dirty="0"/>
              <a:t>	      when (</a:t>
            </a:r>
            <a:r>
              <a:rPr lang="en-US" altLang="en-US" i="1" dirty="0" err="1"/>
              <a:t>nrow.grade</a:t>
            </a:r>
            <a:r>
              <a:rPr lang="en-US" altLang="en-US" dirty="0"/>
              <a:t> = </a:t>
            </a:r>
            <a:r>
              <a:rPr lang="en-US" altLang="ja-JP" dirty="0"/>
              <a:t>' ')</a:t>
            </a:r>
            <a:br>
              <a:rPr lang="en-US" altLang="ja-JP" dirty="0"/>
            </a:br>
            <a:r>
              <a:rPr lang="en-US" altLang="ja-JP" dirty="0"/>
              <a:t>               </a:t>
            </a:r>
            <a:r>
              <a:rPr lang="en-US" altLang="ja-JP" b="1" dirty="0"/>
              <a:t>begin atomic</a:t>
            </a:r>
            <a:br>
              <a:rPr lang="en-US" altLang="ja-JP" i="1" dirty="0"/>
            </a:br>
            <a:r>
              <a:rPr lang="en-US" altLang="ja-JP" b="1" dirty="0"/>
              <a:t>	          set </a:t>
            </a:r>
            <a:r>
              <a:rPr lang="en-US" altLang="ja-JP" i="1" dirty="0" err="1"/>
              <a:t>nrow.grade</a:t>
            </a:r>
            <a:r>
              <a:rPr lang="en-US" altLang="ja-JP" i="1" dirty="0"/>
              <a:t> </a:t>
            </a:r>
            <a:r>
              <a:rPr lang="en-US" altLang="ja-JP" dirty="0"/>
              <a:t>= </a:t>
            </a:r>
            <a:r>
              <a:rPr lang="en-US" altLang="ja-JP" b="1" dirty="0"/>
              <a:t>null;</a:t>
            </a:r>
            <a:br>
              <a:rPr lang="en-US" altLang="ja-JP" b="1" dirty="0"/>
            </a:br>
            <a:r>
              <a:rPr lang="en-US" altLang="ja-JP" b="1" dirty="0"/>
              <a:t>         end;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2804276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8713" y="117475"/>
            <a:ext cx="8077200" cy="609600"/>
          </a:xfrm>
        </p:spPr>
        <p:txBody>
          <a:bodyPr/>
          <a:lstStyle/>
          <a:p>
            <a:r>
              <a:rPr lang="en-US" altLang="en-US">
                <a:effectLst/>
              </a:rPr>
              <a:t>Trigger to Maintain credits_earned value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093789"/>
            <a:ext cx="7989704" cy="4903787"/>
          </a:xfrm>
        </p:spPr>
        <p:txBody>
          <a:bodyPr/>
          <a:lstStyle/>
          <a:p>
            <a:r>
              <a:rPr lang="en-US" altLang="en-US" b="1" dirty="0"/>
              <a:t>create trigger </a:t>
            </a:r>
            <a:r>
              <a:rPr lang="en-US" altLang="en-US" i="1" dirty="0" err="1"/>
              <a:t>credits_earned</a:t>
            </a:r>
            <a:r>
              <a:rPr lang="en-US" altLang="en-US" i="1" dirty="0"/>
              <a:t> </a:t>
            </a:r>
            <a:r>
              <a:rPr lang="en-US" altLang="en-US" b="1" dirty="0"/>
              <a:t>after update of </a:t>
            </a:r>
            <a:r>
              <a:rPr lang="en-US" altLang="en-US" i="1" dirty="0"/>
              <a:t>takes </a:t>
            </a:r>
            <a:r>
              <a:rPr lang="en-US" altLang="en-US" b="1" dirty="0"/>
              <a:t>on </a:t>
            </a:r>
            <a:r>
              <a:rPr lang="en-US" altLang="en-US" dirty="0"/>
              <a:t>(</a:t>
            </a:r>
            <a:r>
              <a:rPr lang="en-US" altLang="en-US" i="1" dirty="0"/>
              <a:t>grade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referencing old row as </a:t>
            </a:r>
            <a:r>
              <a:rPr lang="en-US" altLang="en-US" i="1" dirty="0" err="1"/>
              <a:t>orow</a:t>
            </a:r>
            <a:br>
              <a:rPr lang="en-US" altLang="en-US" i="1" dirty="0"/>
            </a:br>
            <a:r>
              <a:rPr lang="en-US" altLang="en-US" b="1" dirty="0"/>
              <a:t>for each row</a:t>
            </a:r>
            <a:br>
              <a:rPr lang="en-US" altLang="en-US" b="1" dirty="0"/>
            </a:br>
            <a:r>
              <a:rPr lang="en-US" altLang="en-US" b="1" dirty="0"/>
              <a:t>when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br>
              <a:rPr lang="en-US" altLang="en-US" b="1" dirty="0"/>
            </a:br>
            <a:r>
              <a:rPr lang="en-US" altLang="en-US" b="1" dirty="0"/>
              <a:t>    and </a:t>
            </a:r>
            <a:r>
              <a:rPr lang="en-US" altLang="en-US" dirty="0"/>
              <a:t>(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dirty="0"/>
              <a:t>= 'F' </a:t>
            </a:r>
            <a:r>
              <a:rPr lang="en-US" altLang="en-US" b="1" dirty="0"/>
              <a:t>or 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b="1" dirty="0"/>
              <a:t>is null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begin atomic</a:t>
            </a:r>
            <a:br>
              <a:rPr lang="en-US" altLang="en-US" b="1" dirty="0"/>
            </a:br>
            <a:r>
              <a:rPr lang="en-US" altLang="en-US" b="1" dirty="0"/>
              <a:t>     update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 err="1"/>
              <a:t>tot_cred</a:t>
            </a:r>
            <a:r>
              <a:rPr lang="en-US" altLang="en-US" dirty="0"/>
              <a:t>= </a:t>
            </a:r>
            <a:r>
              <a:rPr lang="en-US" altLang="en-US" i="1" dirty="0" err="1"/>
              <a:t>tot_cred</a:t>
            </a:r>
            <a:r>
              <a:rPr lang="en-US" altLang="en-US" i="1" dirty="0"/>
              <a:t> </a:t>
            </a:r>
            <a:r>
              <a:rPr lang="en-US" altLang="en-US" dirty="0"/>
              <a:t>+ </a:t>
            </a:r>
            <a:br>
              <a:rPr lang="en-US" altLang="en-US" dirty="0"/>
            </a:br>
            <a:r>
              <a:rPr lang="en-US" altLang="en-US" dirty="0"/>
              <a:t>           (</a:t>
            </a:r>
            <a:r>
              <a:rPr lang="en-US" altLang="en-US" b="1" dirty="0"/>
              <a:t>select </a:t>
            </a:r>
            <a:r>
              <a:rPr lang="en-US" altLang="en-US" i="1" dirty="0"/>
              <a:t>credits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nrow.course_id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/>
              <a:t>student.id </a:t>
            </a:r>
            <a:r>
              <a:rPr lang="en-US" altLang="en-US" dirty="0"/>
              <a:t>= </a:t>
            </a:r>
            <a:r>
              <a:rPr lang="en-US" altLang="en-US" i="1" dirty="0"/>
              <a:t>nrow.id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17959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Statement Level Triggers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93800"/>
            <a:ext cx="7692069" cy="4903788"/>
          </a:xfrm>
        </p:spPr>
        <p:txBody>
          <a:bodyPr/>
          <a:lstStyle/>
          <a:p>
            <a:r>
              <a:rPr lang="en-US" altLang="en-US" dirty="0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statement      </a:t>
            </a:r>
            <a:r>
              <a:rPr lang="en-US" altLang="en-US" dirty="0">
                <a:ea typeface="ＭＳ Ｐゴシック" panose="020B0600070205080204" pitchFamily="34" charset="-128"/>
              </a:rPr>
              <a:t>instead of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row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old table</a:t>
            </a:r>
            <a:r>
              <a:rPr lang="en-US" altLang="en-US" dirty="0">
                <a:ea typeface="ＭＳ Ｐゴシック" panose="020B0600070205080204" pitchFamily="34" charset="-128"/>
              </a:rPr>
              <a:t>   or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new table</a:t>
            </a:r>
            <a:r>
              <a:rPr lang="en-US" altLang="en-US" dirty="0">
                <a:ea typeface="ＭＳ Ｐゴシック" panose="020B0600070205080204" pitchFamily="34" charset="-128"/>
              </a:rPr>
              <a:t>   to refer to temporary tables  (called </a:t>
            </a:r>
            <a:r>
              <a:rPr lang="en-US" altLang="en-US" b="1" i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transition tables</a:t>
            </a:r>
            <a:r>
              <a:rPr lang="en-US" altLang="en-US" dirty="0">
                <a:ea typeface="ＭＳ Ｐゴシック" panose="020B0600070205080204" pitchFamily="34" charset="-128"/>
              </a:rPr>
              <a:t>) containing the affected rows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when dealing with SQL statements that update a large number of rows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9375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6417"/>
            <a:ext cx="7638802" cy="4570803"/>
          </a:xfrm>
        </p:spPr>
        <p:txBody>
          <a:bodyPr/>
          <a:lstStyle/>
          <a:p>
            <a:r>
              <a:rPr lang="en-US" altLang="en-US" dirty="0"/>
              <a:t>Triggers were used earlier for tasks such as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Maintaining summary data (e.g., total salary of each department)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Replicating databases by recording changes to special relations (called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change</a:t>
            </a:r>
            <a:r>
              <a:rPr lang="en-US" altLang="en-US" dirty="0">
                <a:ea typeface="ＭＳ Ｐゴシック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delta</a:t>
            </a:r>
            <a:r>
              <a:rPr lang="en-US" altLang="en-US" dirty="0">
                <a:ea typeface="ＭＳ Ｐゴシック" panose="020B0600070205080204" pitchFamily="34" charset="-128"/>
              </a:rPr>
              <a:t> relations) and having a separate process that applies the changes over to a replica </a:t>
            </a:r>
          </a:p>
          <a:p>
            <a:r>
              <a:rPr lang="en-US" altLang="en-US" dirty="0"/>
              <a:t>There are better ways of doing these now: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today provide built in materialized view facilities to maintain summary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provide built-in support for replication</a:t>
            </a:r>
          </a:p>
          <a:p>
            <a:r>
              <a:rPr lang="en-US" altLang="en-US" dirty="0"/>
              <a:t>Encapsulation facilities can be used instead of triggers in many cases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Define methods to update fields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Carry out actions as part of the update methods instead of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through a trigger </a:t>
            </a:r>
          </a:p>
        </p:txBody>
      </p:sp>
    </p:spTree>
    <p:extLst>
      <p:ext uri="{BB962C8B-B14F-4D97-AF65-F5344CB8AC3E}">
        <p14:creationId xmlns:p14="http://schemas.microsoft.com/office/powerpoint/2010/main" val="2435871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81100"/>
            <a:ext cx="7594415" cy="5289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Risk of unintended execution of triggers, for example, when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Loading data from a backup copy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Replicating updates at a remote site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Trigger execution can be disabled before such actions.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Other risks with triggers: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Error leading to failure of critical transactions that set off the trigger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Cascading execution</a:t>
            </a:r>
          </a:p>
        </p:txBody>
      </p:sp>
    </p:spTree>
    <p:extLst>
      <p:ext uri="{BB962C8B-B14F-4D97-AF65-F5344CB8AC3E}">
        <p14:creationId xmlns:p14="http://schemas.microsoft.com/office/powerpoint/2010/main" val="2575431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NULL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0975F-7B76-1245-B2D8-B9564A6C3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1" y="622300"/>
            <a:ext cx="9434880" cy="54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045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Authorization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282792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12169" cy="4758372"/>
          </a:xfrm>
        </p:spPr>
        <p:txBody>
          <a:bodyPr/>
          <a:lstStyle/>
          <a:p>
            <a:r>
              <a:rPr lang="en-US" altLang="en-US" dirty="0"/>
              <a:t>We may assign a user several forms of authorizations on parts of the database.</a:t>
            </a:r>
          </a:p>
          <a:p>
            <a:pPr lvl="1">
              <a:lnSpc>
                <a:spcPct val="160000"/>
              </a:lnSpc>
            </a:pPr>
            <a:r>
              <a:rPr lang="en-US" altLang="en-US" b="1" dirty="0"/>
              <a:t>Read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reading, but not modification of data.</a:t>
            </a:r>
          </a:p>
          <a:p>
            <a:pPr lvl="1"/>
            <a:r>
              <a:rPr lang="en-US" altLang="en-US" b="1" dirty="0"/>
              <a:t>Insert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insertion of new data, but not modification of existing data.</a:t>
            </a:r>
          </a:p>
          <a:p>
            <a:pPr lvl="1"/>
            <a:r>
              <a:rPr lang="en-US" altLang="en-US" b="1" dirty="0"/>
              <a:t>Update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modification, but not deletion of data.</a:t>
            </a:r>
          </a:p>
          <a:p>
            <a:pPr lvl="1"/>
            <a:r>
              <a:rPr lang="en-US" altLang="en-US" b="1" dirty="0"/>
              <a:t>Delete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data.</a:t>
            </a:r>
          </a:p>
          <a:p>
            <a:r>
              <a:rPr lang="en-US" altLang="en-US" dirty="0"/>
              <a:t>Each of these types of authorizations is called a </a:t>
            </a:r>
            <a:r>
              <a:rPr lang="en-US" altLang="en-US" b="1" dirty="0">
                <a:solidFill>
                  <a:srgbClr val="002060"/>
                </a:solidFill>
              </a:rPr>
              <a:t>privilege</a:t>
            </a:r>
            <a:r>
              <a:rPr lang="en-US" altLang="en-US" dirty="0"/>
              <a:t>. We may authorize the user all, none, or a combination of these types of privileges on specified parts of a database, such as a relation or a view.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1399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590445" cy="2807652"/>
          </a:xfrm>
        </p:spPr>
        <p:txBody>
          <a:bodyPr/>
          <a:lstStyle/>
          <a:p>
            <a:r>
              <a:rPr lang="en-US" altLang="en-US" dirty="0"/>
              <a:t>Forms of authorization to modify the database schema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and deletion of indices.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Resources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of new relations.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Alteration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addition or deletion of attributes in a relation.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Drop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relations.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3462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Specification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5981"/>
            <a:ext cx="7612169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grant</a:t>
            </a:r>
            <a:r>
              <a:rPr lang="en-US" altLang="en-US" dirty="0"/>
              <a:t> statement is used to confer authorization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</a:t>
            </a:r>
            <a:r>
              <a:rPr lang="en-US" altLang="en-US" b="1" dirty="0"/>
              <a:t>grant</a:t>
            </a:r>
            <a:r>
              <a:rPr lang="en-US" altLang="en-US" dirty="0"/>
              <a:t> 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 &gt; </a:t>
            </a:r>
            <a:r>
              <a:rPr lang="en-US" altLang="en-US" b="1" dirty="0"/>
              <a:t>to</a:t>
            </a:r>
            <a:r>
              <a:rPr lang="en-US" altLang="en-US" dirty="0"/>
              <a:t> &lt;user list&gt;</a:t>
            </a:r>
          </a:p>
          <a:p>
            <a:r>
              <a:rPr lang="en-US" altLang="en-US" dirty="0"/>
              <a:t>&lt;user list&gt; is:</a:t>
            </a:r>
          </a:p>
          <a:p>
            <a:pPr lvl="1"/>
            <a:r>
              <a:rPr lang="en-US" altLang="en-US" dirty="0"/>
              <a:t>a user-id</a:t>
            </a:r>
          </a:p>
          <a:p>
            <a:pPr lvl="1"/>
            <a:r>
              <a:rPr lang="en-US" altLang="en-US" b="1" dirty="0"/>
              <a:t>public</a:t>
            </a:r>
            <a:r>
              <a:rPr lang="en-US" altLang="en-US" dirty="0"/>
              <a:t>, which allows all valid users the privilege granted</a:t>
            </a:r>
          </a:p>
          <a:p>
            <a:pPr lvl="1"/>
            <a:r>
              <a:rPr lang="en-US" altLang="en-US" dirty="0"/>
              <a:t>A role (more on this later)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</a:t>
            </a:r>
            <a:r>
              <a:rPr lang="en-US" altLang="en-US" b="1" dirty="0"/>
              <a:t>select on  </a:t>
            </a:r>
            <a:r>
              <a:rPr lang="en-US" altLang="en-US" i="1" dirty="0"/>
              <a:t>department</a:t>
            </a:r>
            <a:r>
              <a:rPr lang="en-US" altLang="en-US" b="1" dirty="0"/>
              <a:t> to</a:t>
            </a:r>
            <a:r>
              <a:rPr lang="en-US" altLang="en-US" dirty="0"/>
              <a:t> </a:t>
            </a:r>
            <a:r>
              <a:rPr lang="en-US" altLang="en-US" dirty="0" err="1"/>
              <a:t>Amit</a:t>
            </a:r>
            <a:r>
              <a:rPr lang="en-US" altLang="en-US" dirty="0"/>
              <a:t>,  Satoshi</a:t>
            </a:r>
          </a:p>
          <a:p>
            <a:r>
              <a:rPr lang="en-US" altLang="en-US" dirty="0"/>
              <a:t>Granting a privilege on a view does not imply granting any privileges on the underlying relations.</a:t>
            </a:r>
          </a:p>
          <a:p>
            <a:r>
              <a:rPr lang="en-US" altLang="en-US" dirty="0"/>
              <a:t>The grantor of the privilege must already hold the privilege on the specified item (or be the database administrator).</a:t>
            </a:r>
          </a:p>
        </p:txBody>
      </p:sp>
    </p:spTree>
    <p:extLst>
      <p:ext uri="{BB962C8B-B14F-4D97-AF65-F5344CB8AC3E}">
        <p14:creationId xmlns:p14="http://schemas.microsoft.com/office/powerpoint/2010/main" val="19454769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Privileges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327138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/>
              <a:t>: allows read access to relation, or the ability to query using the view</a:t>
            </a:r>
          </a:p>
          <a:p>
            <a:pPr lvl="1"/>
            <a:r>
              <a:rPr lang="en-US" altLang="en-US" dirty="0"/>
              <a:t>Example: grant users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U</a:t>
            </a:r>
            <a:r>
              <a:rPr lang="en-US" altLang="en-US" baseline="-25000" dirty="0"/>
              <a:t>2</a:t>
            </a:r>
            <a:r>
              <a:rPr lang="en-US" altLang="en-US" dirty="0"/>
              <a:t>, and </a:t>
            </a:r>
            <a:r>
              <a:rPr lang="en-US" altLang="en-US" i="1" dirty="0"/>
              <a:t>U</a:t>
            </a:r>
            <a:r>
              <a:rPr lang="en-US" altLang="en-US" baseline="-25000" dirty="0"/>
              <a:t>3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authorization on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grant select on </a:t>
            </a:r>
            <a:r>
              <a:rPr lang="en-US" altLang="en-US" i="1" dirty="0"/>
              <a:t>instructor </a:t>
            </a:r>
            <a:r>
              <a:rPr lang="en-US" altLang="en-US" b="1" dirty="0"/>
              <a:t>to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baseline="-25000" dirty="0"/>
              <a:t>3</a:t>
            </a:r>
            <a:endParaRPr lang="en-US" altLang="en-US" dirty="0"/>
          </a:p>
          <a:p>
            <a:r>
              <a:rPr lang="en-US" altLang="en-US" b="1" dirty="0">
                <a:solidFill>
                  <a:srgbClr val="002060"/>
                </a:solidFill>
              </a:rPr>
              <a:t>insert</a:t>
            </a:r>
            <a:r>
              <a:rPr lang="en-US" altLang="en-US" dirty="0"/>
              <a:t>: the ability to insert tuples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update</a:t>
            </a:r>
            <a:r>
              <a:rPr lang="en-US" altLang="en-US" dirty="0"/>
              <a:t>: the ability  to update using the SQL update statement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dirty="0"/>
              <a:t>: the ability to delete tuples.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all privileges</a:t>
            </a:r>
            <a:r>
              <a:rPr lang="en-US" altLang="en-US" dirty="0"/>
              <a:t>: used as a short form for all the allowable privileges</a:t>
            </a:r>
          </a:p>
        </p:txBody>
      </p:sp>
    </p:spTree>
    <p:extLst>
      <p:ext uri="{BB962C8B-B14F-4D97-AF65-F5344CB8AC3E}">
        <p14:creationId xmlns:p14="http://schemas.microsoft.com/office/powerpoint/2010/main" val="2176011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Revoking Authorization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558786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revoke</a:t>
            </a:r>
            <a:r>
              <a:rPr lang="en-US" altLang="en-US" b="1" dirty="0"/>
              <a:t> </a:t>
            </a:r>
            <a:r>
              <a:rPr lang="en-US" altLang="en-US" dirty="0"/>
              <a:t>statement is used to revoke authorization.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</a:t>
            </a:r>
            <a:r>
              <a:rPr lang="en-US" altLang="en-US" dirty="0"/>
              <a:t>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view&gt; </a:t>
            </a:r>
            <a:r>
              <a:rPr lang="en-US" altLang="en-US" b="1" dirty="0"/>
              <a:t>from </a:t>
            </a:r>
            <a:r>
              <a:rPr lang="en-US" altLang="en-US" dirty="0"/>
              <a:t>&lt;user list&gt;</a:t>
            </a:r>
          </a:p>
          <a:p>
            <a:r>
              <a:rPr lang="en-US" altLang="en-US" dirty="0"/>
              <a:t>Example: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select on </a:t>
            </a:r>
            <a:r>
              <a:rPr lang="en-US" altLang="en-US" i="1" dirty="0"/>
              <a:t>student  </a:t>
            </a:r>
            <a:r>
              <a:rPr lang="en-US" altLang="en-US" b="1" dirty="0"/>
              <a:t>from </a:t>
            </a:r>
            <a:r>
              <a:rPr lang="en-US" altLang="en-US" i="1" dirty="0"/>
              <a:t>U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3</a:t>
            </a:r>
          </a:p>
          <a:p>
            <a:r>
              <a:rPr lang="en-US" altLang="en-US" dirty="0"/>
              <a:t>&lt;privilege-list&gt; may be </a:t>
            </a:r>
            <a:r>
              <a:rPr lang="en-US" altLang="en-US" b="1" dirty="0"/>
              <a:t>all </a:t>
            </a:r>
            <a:r>
              <a:rPr lang="en-US" altLang="en-US" dirty="0"/>
              <a:t>to revoke all privileges the </a:t>
            </a:r>
            <a:r>
              <a:rPr lang="en-US" altLang="en-US" dirty="0" err="1"/>
              <a:t>revokee</a:t>
            </a:r>
            <a:r>
              <a:rPr lang="en-US" altLang="en-US" dirty="0"/>
              <a:t> may hold.</a:t>
            </a:r>
          </a:p>
          <a:p>
            <a:r>
              <a:rPr lang="en-US" altLang="en-US" dirty="0"/>
              <a:t>If &lt;</a:t>
            </a:r>
            <a:r>
              <a:rPr lang="en-US" altLang="en-US" dirty="0" err="1"/>
              <a:t>revokee</a:t>
            </a:r>
            <a:r>
              <a:rPr lang="en-US" altLang="en-US" dirty="0"/>
              <a:t>-list&gt; includes </a:t>
            </a:r>
            <a:r>
              <a:rPr lang="en-US" altLang="en-US" b="1" dirty="0"/>
              <a:t>public, </a:t>
            </a:r>
            <a:r>
              <a:rPr lang="en-US" altLang="en-US" dirty="0"/>
              <a:t>all users lose the privilege except those granted it explicitly.</a:t>
            </a:r>
          </a:p>
          <a:p>
            <a:r>
              <a:rPr lang="en-US" altLang="en-US" dirty="0"/>
              <a:t>If the same privilege was granted twice to the same user by different grantees, the user may retain the privilege after the revocation.</a:t>
            </a:r>
          </a:p>
          <a:p>
            <a:r>
              <a:rPr lang="en-US" altLang="en-US" dirty="0"/>
              <a:t>All privileges that depend on the privilege being revoked are also revoked.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07923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629925" cy="3161220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role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is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a way to distinguish among various users as far as what  these users can access/update in the database.</a:t>
            </a:r>
          </a:p>
          <a:p>
            <a:r>
              <a:rPr lang="en-US" altLang="en-US" dirty="0"/>
              <a:t>To create a role we use:</a:t>
            </a:r>
          </a:p>
          <a:p>
            <a:pPr>
              <a:buNone/>
            </a:pPr>
            <a:r>
              <a:rPr lang="en-US" altLang="en-US" b="1" dirty="0"/>
              <a:t>        create a role </a:t>
            </a:r>
            <a:r>
              <a:rPr lang="en-US" altLang="en-US" dirty="0"/>
              <a:t>&lt;name&gt;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  </a:t>
            </a:r>
            <a:r>
              <a:rPr lang="en-US" altLang="en-US" b="1" dirty="0"/>
              <a:t>create role</a:t>
            </a:r>
            <a:r>
              <a:rPr lang="en-US" altLang="en-US" dirty="0"/>
              <a:t> instructor</a:t>
            </a:r>
          </a:p>
          <a:p>
            <a:r>
              <a:rPr lang="en-US" altLang="en-US" dirty="0"/>
              <a:t>Once a role is created we can assign “users” to the role using: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&lt;role&gt; </a:t>
            </a:r>
            <a:r>
              <a:rPr lang="en-US" altLang="en-US" b="1" dirty="0"/>
              <a:t>to </a:t>
            </a:r>
            <a:r>
              <a:rPr lang="en-US" altLang="en-US" dirty="0"/>
              <a:t>&lt;users&gt;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63233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 Example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65"/>
            <a:ext cx="7590445" cy="4903787"/>
          </a:xfrm>
        </p:spPr>
        <p:txBody>
          <a:bodyPr/>
          <a:lstStyle/>
          <a:p>
            <a:r>
              <a:rPr lang="en-US" altLang="en-US" b="1" dirty="0"/>
              <a:t>create role</a:t>
            </a:r>
            <a:r>
              <a:rPr lang="en-US" altLang="en-US" dirty="0"/>
              <a:t> instructor;</a:t>
            </a:r>
          </a:p>
          <a:p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b="1" dirty="0"/>
              <a:t> to </a:t>
            </a:r>
            <a:r>
              <a:rPr lang="en-US" altLang="en-US" dirty="0" err="1"/>
              <a:t>Amit</a:t>
            </a:r>
            <a:r>
              <a:rPr lang="en-US" altLang="en-US" b="1" dirty="0"/>
              <a:t>;</a:t>
            </a:r>
            <a:endParaRPr lang="en-US" altLang="en-US" dirty="0"/>
          </a:p>
          <a:p>
            <a:r>
              <a:rPr lang="en-US" altLang="en-US" dirty="0"/>
              <a:t>Privileges can be granted to roles: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b="1" dirty="0"/>
              <a:t>on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Roles can be granted to users, as well as to other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pPr lvl="2"/>
            <a:r>
              <a:rPr lang="en-US" altLang="en-US" i="1" dirty="0"/>
              <a:t>Instructor</a:t>
            </a:r>
            <a:r>
              <a:rPr lang="en-US" altLang="en-US" dirty="0"/>
              <a:t> inherits all privileges of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r>
              <a:rPr lang="en-US" altLang="en-US" dirty="0"/>
              <a:t>Chain of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Satoshi;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7946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Authorization on Views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9133"/>
            <a:ext cx="7612170" cy="3730219"/>
          </a:xfrm>
        </p:spPr>
        <p:txBody>
          <a:bodyPr/>
          <a:lstStyle/>
          <a:p>
            <a:r>
              <a:rPr lang="en-US" altLang="en-US" b="1" dirty="0"/>
              <a:t>create view 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dept_name </a:t>
            </a:r>
            <a:r>
              <a:rPr lang="en-US" altLang="en-US" dirty="0"/>
              <a:t>= 'Geology');</a:t>
            </a:r>
          </a:p>
          <a:p>
            <a:r>
              <a:rPr lang="en-US" altLang="en-US" b="1" dirty="0"/>
              <a:t>grant select on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to </a:t>
            </a:r>
            <a:r>
              <a:rPr lang="en-US" altLang="en-US" i="1" dirty="0"/>
              <a:t> </a:t>
            </a:r>
            <a:r>
              <a:rPr lang="en-US" altLang="en-US" i="1" dirty="0" err="1"/>
              <a:t>geo_staff</a:t>
            </a:r>
            <a:endParaRPr lang="en-US" altLang="en-US" i="1" dirty="0"/>
          </a:p>
          <a:p>
            <a:r>
              <a:rPr lang="en-US" altLang="en-US" dirty="0"/>
              <a:t>Suppose that a  </a:t>
            </a:r>
            <a:r>
              <a:rPr lang="en-US" altLang="en-US" i="1" dirty="0" err="1"/>
              <a:t>geo_staff</a:t>
            </a:r>
            <a:r>
              <a:rPr lang="en-US" altLang="en-US" dirty="0"/>
              <a:t> member issues</a:t>
            </a:r>
          </a:p>
          <a:p>
            <a:pPr lvl="1"/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geo_instructor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What if </a:t>
            </a:r>
          </a:p>
          <a:p>
            <a:pPr lvl="1"/>
            <a:r>
              <a:rPr lang="en-US" altLang="en-US" i="1" dirty="0" err="1"/>
              <a:t>geo_staff</a:t>
            </a:r>
            <a:r>
              <a:rPr lang="en-US" altLang="en-US" dirty="0"/>
              <a:t> does not have permissions on </a:t>
            </a:r>
            <a:r>
              <a:rPr lang="en-US" altLang="en-US" i="1" dirty="0"/>
              <a:t>instructor?</a:t>
            </a:r>
          </a:p>
          <a:p>
            <a:pPr lvl="1"/>
            <a:r>
              <a:rPr lang="en-US" altLang="en-US" dirty="0"/>
              <a:t>Creator of view did not have some permissions on </a:t>
            </a:r>
            <a:r>
              <a:rPr lang="en-US" altLang="en-US" i="1" dirty="0"/>
              <a:t>instructor?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1956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Other Authorization Features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09825" cy="3685476"/>
          </a:xfrm>
        </p:spPr>
        <p:txBody>
          <a:bodyPr/>
          <a:lstStyle/>
          <a:p>
            <a:r>
              <a:rPr lang="en-US" altLang="en-US" b="1" dirty="0"/>
              <a:t>references</a:t>
            </a:r>
            <a:r>
              <a:rPr lang="en-US" altLang="en-US" dirty="0"/>
              <a:t> privilege to create foreign key</a:t>
            </a:r>
          </a:p>
          <a:p>
            <a:pPr lvl="1"/>
            <a:r>
              <a:rPr lang="en-US" altLang="en-US" b="1" dirty="0"/>
              <a:t>grant reference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/>
              <a:t>Mariano;</a:t>
            </a:r>
          </a:p>
          <a:p>
            <a:pPr lvl="1"/>
            <a:r>
              <a:rPr lang="en-US" altLang="en-US" dirty="0"/>
              <a:t>Why is this required?</a:t>
            </a:r>
          </a:p>
          <a:p>
            <a:r>
              <a:rPr lang="en-US" altLang="en-US" dirty="0"/>
              <a:t>transfer of privileges</a:t>
            </a:r>
          </a:p>
          <a:p>
            <a:pPr lvl="1"/>
            <a:r>
              <a:rPr lang="en-US" altLang="en-US" b="1" dirty="0"/>
              <a:t>grant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 err="1"/>
              <a:t>Amit</a:t>
            </a:r>
            <a:r>
              <a:rPr lang="en-US" altLang="en-US" dirty="0"/>
              <a:t> </a:t>
            </a:r>
            <a:r>
              <a:rPr lang="en-US" altLang="en-US" b="1" dirty="0"/>
              <a:t>with grant option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cascade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restrict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377046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NULL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6" y="714684"/>
            <a:ext cx="8166847" cy="5403809"/>
          </a:xfrm>
        </p:spPr>
        <p:txBody>
          <a:bodyPr>
            <a:noAutofit/>
          </a:bodyPr>
          <a:lstStyle/>
          <a:p>
            <a:r>
              <a:rPr lang="en-US" sz="2000" dirty="0"/>
              <a:t>Sometimes a (row, column) value is unknown or not applicable.</a:t>
            </a:r>
          </a:p>
          <a:p>
            <a:pPr lvl="1"/>
            <a:r>
              <a:rPr lang="en-US" sz="1600" dirty="0"/>
              <a:t>NULL indicates this fact in a way that is independent of the column’s type.</a:t>
            </a:r>
          </a:p>
          <a:p>
            <a:pPr lvl="1"/>
            <a:r>
              <a:rPr lang="en-US" sz="1600" dirty="0"/>
              <a:t>Some people do not have middle initials. What is the symbol: “-”, “”, “0”, ...?</a:t>
            </a:r>
          </a:p>
          <a:p>
            <a:pPr lvl="1"/>
            <a:r>
              <a:rPr lang="en-US" sz="1600" dirty="0"/>
              <a:t>What is the value for a date if unknown: 0000-00-00, 9999-12-31, ...?</a:t>
            </a:r>
          </a:p>
          <a:p>
            <a:pPr lvl="1"/>
            <a:r>
              <a:rPr lang="en-US" sz="1600" dirty="0"/>
              <a:t>What is the value for unknown for an account balance?</a:t>
            </a:r>
            <a:br>
              <a:rPr lang="en-US" sz="1600" dirty="0"/>
            </a:br>
            <a:r>
              <a:rPr lang="en-US" sz="1600" dirty="0"/>
              <a:t>0, -1, ... are valid values in some domains and scenarios.</a:t>
            </a:r>
          </a:p>
          <a:p>
            <a:r>
              <a:rPr lang="en-US" sz="2000" dirty="0"/>
              <a:t>To know which value indicates not applicable or unknown would require understanding all domains and carefully writing SQL.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1400" dirty="0"/>
              <a:t>SELECT * FROM batting NATURAL JOIN people where</a:t>
            </a:r>
            <a:br>
              <a:rPr lang="en-US" sz="1400" dirty="0"/>
            </a:br>
            <a:r>
              <a:rPr lang="en-US" sz="1400" dirty="0"/>
              <a:t>		</a:t>
            </a:r>
            <a:r>
              <a:rPr lang="en-US" sz="1400" dirty="0" err="1"/>
              <a:t>dateOfBirth</a:t>
            </a:r>
            <a:r>
              <a:rPr lang="en-US" sz="1400" dirty="0"/>
              <a:t> = “0000-00-00” or AB = -1 or stint=‘X’; </a:t>
            </a:r>
            <a:endParaRPr lang="en-US" sz="1600" dirty="0"/>
          </a:p>
          <a:p>
            <a:r>
              <a:rPr lang="en-US" sz="2000" dirty="0"/>
              <a:t>I am a baseball expert, and I know that -1 is not valid for H, AB.</a:t>
            </a:r>
            <a:br>
              <a:rPr lang="en-US" sz="2000" dirty="0"/>
            </a:br>
            <a:r>
              <a:rPr lang="en-US" sz="2000" dirty="0"/>
              <a:t>Consider group by:</a:t>
            </a:r>
          </a:p>
          <a:p>
            <a:pPr lvl="1"/>
            <a:r>
              <a:rPr lang="en-US" sz="1400" dirty="0"/>
              <a:t>SELECT </a:t>
            </a:r>
            <a:r>
              <a:rPr lang="en-US" sz="1400" dirty="0" err="1"/>
              <a:t>playerid</a:t>
            </a:r>
            <a:r>
              <a:rPr lang="en-US" sz="1400" dirty="0"/>
              <a:t>, sum(H) FROM batting GROUP BY </a:t>
            </a:r>
            <a:r>
              <a:rPr lang="en-US" sz="1400" dirty="0" err="1"/>
              <a:t>playerID</a:t>
            </a:r>
            <a:r>
              <a:rPr lang="en-US" sz="1400" dirty="0"/>
              <a:t>;</a:t>
            </a:r>
          </a:p>
          <a:p>
            <a:pPr lvl="1"/>
            <a:r>
              <a:rPr lang="en-US" sz="1400" dirty="0"/>
              <a:t>I need 1) Know that some rows have unknown values. 2) -1 is the value. 3) Handle in very query.</a:t>
            </a:r>
          </a:p>
          <a:p>
            <a:pPr lvl="1"/>
            <a:r>
              <a:rPr lang="en-US" sz="1400" dirty="0"/>
              <a:t>AVG (2, 3, -1, 0) = 1.  AVG(2, 3, NULL, 0) = 5/3.</a:t>
            </a:r>
          </a:p>
          <a:p>
            <a:r>
              <a:rPr lang="en-US" sz="1800" dirty="0"/>
              <a:t>RDBMS support </a:t>
            </a:r>
            <a:r>
              <a:rPr lang="en-US" sz="1800" i="1" dirty="0"/>
              <a:t>auto-generated columns,</a:t>
            </a:r>
            <a:r>
              <a:rPr lang="en-US" sz="1800" dirty="0"/>
              <a:t> like DATETIME DOB generation. Is</a:t>
            </a:r>
          </a:p>
          <a:p>
            <a:pPr lvl="1"/>
            <a:r>
              <a:rPr lang="en-US" sz="1400" dirty="0"/>
              <a:t>INSERT INTO people(</a:t>
            </a:r>
            <a:r>
              <a:rPr lang="en-US" sz="1400" dirty="0" err="1"/>
              <a:t>playerID</a:t>
            </a:r>
            <a:r>
              <a:rPr lang="en-US" sz="1400" dirty="0"/>
              <a:t>, 2, 0, 1960) indicating incomplete knowledge,</a:t>
            </a:r>
          </a:p>
          <a:p>
            <a:pPr lvl="1"/>
            <a:r>
              <a:rPr lang="en-US" sz="1400" dirty="0"/>
              <a:t>Or is there a bug in the program?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4D28EA-69CB-DC4D-9942-498D755D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493" y="156633"/>
            <a:ext cx="3824956" cy="59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03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(Continued)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65E367B-1D71-E249-AE30-84726ADD8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317189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Weak Entity Sets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225944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Example Order Form – Order “Contains” Line Items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6D4A9948-39B7-C549-8BF9-BC97A0F43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70459"/>
              </p:ext>
            </p:extLst>
          </p:nvPr>
        </p:nvGraphicFramePr>
        <p:xfrm>
          <a:off x="197222" y="1859270"/>
          <a:ext cx="6580096" cy="12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024">
                  <a:extLst>
                    <a:ext uri="{9D8B030D-6E8A-4147-A177-3AD203B41FA5}">
                      <a16:colId xmlns:a16="http://schemas.microsoft.com/office/drawing/2014/main" val="1792368322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3678711122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130020180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736523693"/>
                    </a:ext>
                  </a:extLst>
                </a:gridCol>
              </a:tblGrid>
              <a:tr h="300217">
                <a:tc>
                  <a:txBody>
                    <a:bodyPr/>
                    <a:lstStyle/>
                    <a:p>
                      <a:r>
                        <a:rPr lang="en-US" sz="1600" dirty="0" err="1"/>
                        <a:t>ProductID</a:t>
                      </a:r>
                      <a:endParaRPr lang="en-US" sz="1600" dirty="0"/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Quantity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Price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OrderID</a:t>
                      </a:r>
                      <a:endParaRPr lang="en-US" sz="1600" dirty="0"/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3662327802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111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2.10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3117195884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1.30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1369976736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333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47.5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50407768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F7F30D5F-F3DB-4249-A803-2CE986645070}"/>
              </a:ext>
            </a:extLst>
          </p:cNvPr>
          <p:cNvSpPr/>
          <p:nvPr/>
        </p:nvSpPr>
        <p:spPr>
          <a:xfrm>
            <a:off x="188258" y="753214"/>
            <a:ext cx="6580096" cy="1058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ID: 201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31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OrderedDate:504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4EE404-B1A3-B947-ACB0-429F9ED129E4}"/>
              </a:ext>
            </a:extLst>
          </p:cNvPr>
          <p:cNvSpPr/>
          <p:nvPr/>
        </p:nvSpPr>
        <p:spPr>
          <a:xfrm>
            <a:off x="170490" y="1893293"/>
            <a:ext cx="6633559" cy="1200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E70D28-48F5-634D-90F9-B6DFF38F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1815"/>
            <a:ext cx="7461324" cy="177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203DC3A-F99A-5542-B87B-EB6199BCB3D3}"/>
              </a:ext>
            </a:extLst>
          </p:cNvPr>
          <p:cNvSpPr/>
          <p:nvPr/>
        </p:nvSpPr>
        <p:spPr>
          <a:xfrm>
            <a:off x="107576" y="753215"/>
            <a:ext cx="6696473" cy="23999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4CEDE-29A7-674E-A4F4-3ACB7612AC88}"/>
              </a:ext>
            </a:extLst>
          </p:cNvPr>
          <p:cNvSpPr/>
          <p:nvPr/>
        </p:nvSpPr>
        <p:spPr>
          <a:xfrm>
            <a:off x="7843957" y="3293365"/>
            <a:ext cx="3926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LineItem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>
              <a:solidFill>
                <a:srgbClr val="CC7832"/>
              </a:solidFill>
            </a:endParaRPr>
          </a:p>
          <a:p>
            <a:endParaRPr lang="en-US" dirty="0">
              <a:solidFill>
                <a:srgbClr val="CC7832"/>
              </a:solidFill>
            </a:endParaRPr>
          </a:p>
          <a:p>
            <a:endParaRPr lang="en-US" dirty="0">
              <a:solidFill>
                <a:srgbClr val="CC7832"/>
              </a:solidFill>
            </a:endParaRPr>
          </a:p>
          <a:p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/>
              <a:t>Order {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LineItem</a:t>
            </a:r>
            <a:r>
              <a:rPr lang="en-US" dirty="0"/>
              <a:t>    </a:t>
            </a:r>
            <a:r>
              <a:rPr lang="en-US" dirty="0" err="1">
                <a:solidFill>
                  <a:srgbClr val="9876AA"/>
                </a:solidFill>
              </a:rPr>
              <a:t>lineItem</a:t>
            </a:r>
            <a:r>
              <a:rPr lang="en-US" dirty="0"/>
              <a:t>[]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FDE81-6171-E041-B785-CB64A2F3E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270" y="702312"/>
            <a:ext cx="4416748" cy="2726687"/>
          </a:xfrm>
        </p:spPr>
        <p:txBody>
          <a:bodyPr>
            <a:normAutofit/>
          </a:bodyPr>
          <a:lstStyle/>
          <a:p>
            <a:r>
              <a:rPr lang="en-US" sz="2000" i="1" dirty="0"/>
              <a:t>Containment </a:t>
            </a:r>
            <a:r>
              <a:rPr lang="en-US" sz="2000" dirty="0"/>
              <a:t>is a common concept in data models.</a:t>
            </a:r>
          </a:p>
          <a:p>
            <a:r>
              <a:rPr lang="en-US" sz="2000" dirty="0"/>
              <a:t>Containment implementation is common in object-oriented models.</a:t>
            </a:r>
          </a:p>
          <a:p>
            <a:r>
              <a:rPr lang="en-US" sz="2000" dirty="0"/>
              <a:t>Domains are atomic in the relational model </a:t>
            </a:r>
            <a:r>
              <a:rPr lang="en-US" sz="2000" dirty="0">
                <a:sym typeface="Wingdings" pitchFamily="2" charset="2"/>
              </a:rPr>
              <a:t> Lists/Arrays are not possible.</a:t>
            </a:r>
          </a:p>
          <a:p>
            <a:r>
              <a:rPr lang="en-US" sz="2000" dirty="0">
                <a:sym typeface="Wingdings" pitchFamily="2" charset="2"/>
              </a:rPr>
              <a:t>Weak Entity is one way to model.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63839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89372"/>
            <a:ext cx="7629925" cy="4138533"/>
          </a:xfrm>
        </p:spPr>
        <p:txBody>
          <a:bodyPr/>
          <a:lstStyle/>
          <a:p>
            <a:r>
              <a:rPr lang="en-US" altLang="en-US" dirty="0"/>
              <a:t>Consider a </a:t>
            </a:r>
            <a:r>
              <a:rPr lang="en-US" altLang="en-US" i="1" dirty="0"/>
              <a:t>section</a:t>
            </a:r>
            <a:r>
              <a:rPr lang="en-US" altLang="en-US" dirty="0"/>
              <a:t> entity, which is uniquely identified by a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semester, year</a:t>
            </a:r>
            <a:r>
              <a:rPr lang="en-US" altLang="en-US" dirty="0"/>
              <a:t>, and </a:t>
            </a:r>
            <a:r>
              <a:rPr lang="en-US" altLang="en-US" i="1" dirty="0" err="1"/>
              <a:t>sec_id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Clearly, section entities are related to course entities. Suppose we create a relationship set </a:t>
            </a:r>
            <a:r>
              <a:rPr lang="en-US" altLang="en-US" i="1" dirty="0" err="1"/>
              <a:t>sec_course</a:t>
            </a:r>
            <a:r>
              <a:rPr lang="en-US" altLang="en-US" dirty="0"/>
              <a:t> between entity sets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information in </a:t>
            </a:r>
            <a:r>
              <a:rPr lang="en-US" altLang="en-US" i="1" dirty="0" err="1"/>
              <a:t>sec_course</a:t>
            </a:r>
            <a:r>
              <a:rPr lang="en-US" altLang="en-US" dirty="0"/>
              <a:t> is redundant, since </a:t>
            </a:r>
            <a:r>
              <a:rPr lang="en-US" altLang="en-US" i="1" dirty="0"/>
              <a:t>section</a:t>
            </a:r>
            <a:r>
              <a:rPr lang="en-US" altLang="en-US" dirty="0"/>
              <a:t> already has an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which identifies the course with which the section is related. </a:t>
            </a:r>
          </a:p>
          <a:p>
            <a:r>
              <a:rPr lang="en-US" altLang="en-US" dirty="0"/>
              <a:t>One option to deal with this redundancy is to get rid of the relationship </a:t>
            </a:r>
            <a:r>
              <a:rPr lang="en-US" altLang="en-US" dirty="0" err="1"/>
              <a:t>s</a:t>
            </a:r>
            <a:r>
              <a:rPr lang="en-US" altLang="en-US" i="1" dirty="0" err="1"/>
              <a:t>ec_course</a:t>
            </a:r>
            <a:r>
              <a:rPr lang="en-US" altLang="en-US" dirty="0"/>
              <a:t>;  however, by doing so the relationship between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 </a:t>
            </a:r>
            <a:r>
              <a:rPr lang="en-US" altLang="en-US" dirty="0"/>
              <a:t>becomes implicit in an attribute, which is not desirable.</a:t>
            </a:r>
          </a:p>
        </p:txBody>
      </p:sp>
    </p:spTree>
    <p:extLst>
      <p:ext uri="{BB962C8B-B14F-4D97-AF65-F5344CB8AC3E}">
        <p14:creationId xmlns:p14="http://schemas.microsoft.com/office/powerpoint/2010/main" val="2974274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6443"/>
            <a:ext cx="7668514" cy="5042732"/>
          </a:xfrm>
        </p:spPr>
        <p:txBody>
          <a:bodyPr/>
          <a:lstStyle/>
          <a:p>
            <a:r>
              <a:rPr lang="en-US" altLang="en-US" dirty="0"/>
              <a:t>An alternative way to deal with this redundancy is to not store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in the </a:t>
            </a:r>
            <a:r>
              <a:rPr lang="en-US" altLang="en-US" i="1" dirty="0"/>
              <a:t>section</a:t>
            </a:r>
            <a:r>
              <a:rPr lang="en-US" altLang="en-US" dirty="0"/>
              <a:t> entity and to only store the remaining attributes </a:t>
            </a:r>
            <a:r>
              <a:rPr lang="en-US" altLang="en-US" i="1" dirty="0" err="1"/>
              <a:t>section_id</a:t>
            </a:r>
            <a:r>
              <a:rPr lang="en-US" altLang="en-US" dirty="0"/>
              <a:t>,  </a:t>
            </a:r>
            <a:r>
              <a:rPr lang="en-US" altLang="en-US" i="1" dirty="0"/>
              <a:t>year</a:t>
            </a:r>
            <a:r>
              <a:rPr lang="en-US" altLang="en-US" dirty="0"/>
              <a:t>, and </a:t>
            </a:r>
            <a:r>
              <a:rPr lang="en-US" altLang="en-US" i="1" dirty="0"/>
              <a:t>semester.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the entity set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then does not have enough attributes to identify a particular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entity uniquely</a:t>
            </a:r>
          </a:p>
          <a:p>
            <a:r>
              <a:rPr lang="en-US" altLang="en-US" dirty="0"/>
              <a:t>To deal with this problem, we treat the relationship </a:t>
            </a:r>
            <a:r>
              <a:rPr lang="en-US" altLang="en-US" i="1" dirty="0" err="1"/>
              <a:t>sec_course</a:t>
            </a:r>
            <a:r>
              <a:rPr lang="en-US" altLang="en-US" dirty="0"/>
              <a:t>  as a special relationship that provides extra information, in this case, the </a:t>
            </a:r>
            <a:r>
              <a:rPr lang="en-US" altLang="en-US" i="1" dirty="0" err="1"/>
              <a:t>course_id</a:t>
            </a:r>
            <a:r>
              <a:rPr lang="en-US" altLang="en-US" dirty="0"/>
              <a:t>, required to identify </a:t>
            </a:r>
            <a:r>
              <a:rPr lang="en-US" altLang="en-US" i="1" dirty="0"/>
              <a:t>section</a:t>
            </a:r>
            <a:r>
              <a:rPr lang="en-US" altLang="en-US" dirty="0"/>
              <a:t>  entities uniquely.</a:t>
            </a:r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</a:t>
            </a:r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altLang="en-US" dirty="0"/>
              <a:t>Instead of associating a primary key with a weak entity, we use the identifying entity, along with extra attributes called </a:t>
            </a:r>
            <a:r>
              <a:rPr lang="en-US" altLang="en-US" b="1" dirty="0">
                <a:solidFill>
                  <a:srgbClr val="002060"/>
                </a:solidFill>
              </a:rPr>
              <a:t>discriminator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to uniquely identify a weak entity.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1875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8416"/>
            <a:ext cx="7534402" cy="4630593"/>
          </a:xfrm>
        </p:spPr>
        <p:txBody>
          <a:bodyPr/>
          <a:lstStyle/>
          <a:p>
            <a:r>
              <a:rPr lang="en-US" altLang="en-US" dirty="0"/>
              <a:t>An entity set that is not a weak entity set is termed a </a:t>
            </a:r>
            <a:r>
              <a:rPr lang="en-US" altLang="en-US" b="1" dirty="0">
                <a:solidFill>
                  <a:srgbClr val="002060"/>
                </a:solidFill>
              </a:rPr>
              <a:t>strong entity set</a:t>
            </a:r>
            <a:r>
              <a:rPr lang="en-US" altLang="en-US" dirty="0">
                <a:solidFill>
                  <a:srgbClr val="000099"/>
                </a:solidFill>
              </a:rPr>
              <a:t>.</a:t>
            </a:r>
          </a:p>
          <a:p>
            <a:r>
              <a:rPr lang="en-US" altLang="en-US" dirty="0"/>
              <a:t>Every weak entity must be associated with an identifying entity; that is, the weak entity set is said to be </a:t>
            </a:r>
            <a:r>
              <a:rPr lang="en-US" altLang="en-US" b="1" dirty="0">
                <a:solidFill>
                  <a:srgbClr val="002060"/>
                </a:solidFill>
              </a:rPr>
              <a:t>existence dependent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on the identifying entity set. </a:t>
            </a:r>
          </a:p>
          <a:p>
            <a:r>
              <a:rPr lang="en-US" altLang="en-US" dirty="0"/>
              <a:t>The identifying entity set is said to </a:t>
            </a:r>
            <a:r>
              <a:rPr lang="en-US" altLang="en-US" b="1" dirty="0">
                <a:solidFill>
                  <a:srgbClr val="002060"/>
                </a:solidFill>
              </a:rPr>
              <a:t>own</a:t>
            </a:r>
            <a:r>
              <a:rPr lang="en-US" altLang="en-US" dirty="0"/>
              <a:t> the weak entity set that it identifies. </a:t>
            </a:r>
          </a:p>
          <a:p>
            <a:r>
              <a:rPr lang="en-US" altLang="en-US" dirty="0"/>
              <a:t>The relationship associating the weak entity set with the identifying entity set is called the </a:t>
            </a:r>
            <a:r>
              <a:rPr lang="en-US" altLang="en-US" b="1" dirty="0">
                <a:solidFill>
                  <a:srgbClr val="002060"/>
                </a:solidFill>
              </a:rPr>
              <a:t>identifying relationship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relational schema we eventually create from the entity set </a:t>
            </a:r>
            <a:r>
              <a:rPr lang="en-US" altLang="en-US" i="1" dirty="0"/>
              <a:t>section</a:t>
            </a:r>
            <a:r>
              <a:rPr lang="en-US" altLang="en-US" dirty="0"/>
              <a:t> does have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for reasons that will become clear later, even though we have dropped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from the entity set </a:t>
            </a:r>
            <a:r>
              <a:rPr lang="en-US" altLang="en-US" i="1" dirty="0"/>
              <a:t>section.</a:t>
            </a:r>
          </a:p>
        </p:txBody>
      </p:sp>
    </p:spTree>
    <p:extLst>
      <p:ext uri="{BB962C8B-B14F-4D97-AF65-F5344CB8AC3E}">
        <p14:creationId xmlns:p14="http://schemas.microsoft.com/office/powerpoint/2010/main" val="4457185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2557"/>
            <a:ext cx="7411789" cy="2222436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20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64" y="3591736"/>
            <a:ext cx="5279394" cy="112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0652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Weak Entity Example: Orders,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OrderDetails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27B7A1-5482-9144-B220-12262196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90" y="772616"/>
            <a:ext cx="8760279" cy="54884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3C5645-B36A-B640-A966-05EC0926E9EB}"/>
              </a:ext>
            </a:extLst>
          </p:cNvPr>
          <p:cNvSpPr/>
          <p:nvPr/>
        </p:nvSpPr>
        <p:spPr>
          <a:xfrm>
            <a:off x="5635584" y="885597"/>
            <a:ext cx="592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www.mysqltutorial.org</a:t>
            </a:r>
            <a:r>
              <a:rPr lang="en-US" dirty="0"/>
              <a:t>/</a:t>
            </a:r>
            <a:r>
              <a:rPr lang="en-US" dirty="0" err="1"/>
              <a:t>mysql</a:t>
            </a:r>
            <a:r>
              <a:rPr lang="en-US" dirty="0"/>
              <a:t>-sample-</a:t>
            </a:r>
            <a:r>
              <a:rPr lang="en-US" dirty="0" err="1"/>
              <a:t>database.aspx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64648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Inheritance,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, Specialization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6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6706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08089"/>
            <a:ext cx="7674314" cy="3924744"/>
          </a:xfrm>
        </p:spPr>
        <p:txBody>
          <a:bodyPr/>
          <a:lstStyle/>
          <a:p>
            <a:r>
              <a:rPr lang="en-US" altLang="en-US" dirty="0"/>
              <a:t>Top-down design process; we designate sub-groupings within an entity set that are distinctive from other entities in the set.</a:t>
            </a:r>
          </a:p>
          <a:p>
            <a:r>
              <a:rPr lang="en-US" altLang="en-US" dirty="0"/>
              <a:t>These sub-groupings become lower-level entity sets that have attributes or participate in relationships that do not apply to the higher-level entity set.</a:t>
            </a:r>
          </a:p>
          <a:p>
            <a:r>
              <a:rPr lang="en-US" altLang="en-US" dirty="0"/>
              <a:t>Depicted by a </a:t>
            </a:r>
            <a:r>
              <a:rPr lang="en-US" altLang="en-US" i="1" dirty="0"/>
              <a:t>triangle</a:t>
            </a:r>
            <a:r>
              <a:rPr lang="en-US" altLang="en-US" dirty="0"/>
              <a:t> component labeled ISA (e.g., </a:t>
            </a:r>
            <a:r>
              <a:rPr lang="en-US" altLang="en-US" i="1" dirty="0"/>
              <a:t>instructor</a:t>
            </a:r>
            <a:r>
              <a:rPr lang="en-US" altLang="en-US" dirty="0"/>
              <a:t> “is a” </a:t>
            </a:r>
            <a:r>
              <a:rPr lang="en-US" altLang="en-US" i="1" dirty="0"/>
              <a:t>person</a:t>
            </a:r>
            <a:r>
              <a:rPr lang="en-US" altLang="en-US" dirty="0"/>
              <a:t>).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Attribute inheritance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a lower-level entity set inherits all the attributes and relationship participation of the higher-level entity set to which it is linked.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3155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Keys (or “DB professors can make anything baffling”)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C547A5-3C97-DC4D-9E30-30864DAC8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693785"/>
            <a:ext cx="10847294" cy="54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44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 Example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993775"/>
            <a:ext cx="7692898" cy="124095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Overlapping</a:t>
            </a:r>
            <a:r>
              <a:rPr lang="en-US" altLang="en-US" dirty="0"/>
              <a:t> – </a:t>
            </a:r>
            <a:r>
              <a:rPr lang="en-US" altLang="en-US" i="1" dirty="0"/>
              <a:t>employee</a:t>
            </a:r>
            <a:r>
              <a:rPr lang="en-US" altLang="en-US" dirty="0"/>
              <a:t> and </a:t>
            </a:r>
            <a:r>
              <a:rPr lang="en-US" altLang="en-US" i="1" dirty="0"/>
              <a:t>student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Disjoint</a:t>
            </a:r>
            <a:r>
              <a:rPr lang="en-US" altLang="en-US" dirty="0"/>
              <a:t> – </a:t>
            </a:r>
            <a:r>
              <a:rPr lang="en-US" altLang="en-US" i="1" dirty="0"/>
              <a:t>instructor</a:t>
            </a:r>
            <a:r>
              <a:rPr lang="en-US" altLang="en-US" dirty="0"/>
              <a:t> and </a:t>
            </a:r>
            <a:r>
              <a:rPr lang="en-US" altLang="en-US" i="1" dirty="0"/>
              <a:t>secretary</a:t>
            </a:r>
          </a:p>
          <a:p>
            <a:r>
              <a:rPr lang="en-US" altLang="en-US" dirty="0"/>
              <a:t>Total and partial</a:t>
            </a:r>
          </a:p>
        </p:txBody>
      </p:sp>
      <p:pic>
        <p:nvPicPr>
          <p:cNvPr id="604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04" y="2251540"/>
            <a:ext cx="3225546" cy="33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8173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Inheritance,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, Specialization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CCCC0B-F430-4848-989C-AB2F94C75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1947"/>
            <a:ext cx="5418908" cy="4495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3E57B6-468B-2E49-A5AA-46E76703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624" y="821892"/>
            <a:ext cx="7959565" cy="15339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591497-4C59-2A46-8399-B99135565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407" y="2678656"/>
            <a:ext cx="6831782" cy="32170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3F8F7BF-75DA-E640-AB79-C0A60ED2BDB3}"/>
              </a:ext>
            </a:extLst>
          </p:cNvPr>
          <p:cNvSpPr/>
          <p:nvPr/>
        </p:nvSpPr>
        <p:spPr>
          <a:xfrm>
            <a:off x="185271" y="5969160"/>
            <a:ext cx="75254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444444"/>
                </a:solidFill>
                <a:latin typeface="Arial" charset="0"/>
              </a:rPr>
              <a:t>http://</a:t>
            </a:r>
            <a:r>
              <a:rPr lang="en-US" sz="900" dirty="0" err="1">
                <a:solidFill>
                  <a:srgbClr val="444444"/>
                </a:solidFill>
                <a:latin typeface="Arial" charset="0"/>
              </a:rPr>
              <a:t>www.vertabelo.com</a:t>
            </a:r>
            <a:r>
              <a:rPr lang="en-US" sz="900" dirty="0">
                <a:solidFill>
                  <a:srgbClr val="444444"/>
                </a:solidFill>
                <a:latin typeface="Arial" charset="0"/>
              </a:rPr>
              <a:t>/blog/technical-articles/inheritance-in-a-relational-database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9E5E8-FEC9-C54E-96ED-E720961F2E08}"/>
              </a:ext>
            </a:extLst>
          </p:cNvPr>
          <p:cNvSpPr txBox="1"/>
          <p:nvPr/>
        </p:nvSpPr>
        <p:spPr>
          <a:xfrm>
            <a:off x="304799" y="4439875"/>
            <a:ext cx="1505081" cy="15050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28600" indent="-228600" fontAlgn="base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buFontTx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Museo Sans For Dell"/>
              </a:rPr>
              <a:t>Are all employees faculty?</a:t>
            </a:r>
          </a:p>
          <a:p>
            <a:pPr marL="228600" indent="-228600" fontAlgn="base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buFontTx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Museo Sans For Dell"/>
              </a:rPr>
              <a:t>Can students also be employees?</a:t>
            </a:r>
          </a:p>
        </p:txBody>
      </p:sp>
    </p:spTree>
    <p:extLst>
      <p:ext uri="{BB962C8B-B14F-4D97-AF65-F5344CB8AC3E}">
        <p14:creationId xmlns:p14="http://schemas.microsoft.com/office/powerpoint/2010/main" val="3524937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Simpler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F8F87-7975-1141-BDEB-A720C659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43" y="783214"/>
            <a:ext cx="8168341" cy="529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99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C6EE4-151C-3243-B8B6-65CC9C44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03" y="824396"/>
            <a:ext cx="6460281" cy="54367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One Table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443853" y="3971365"/>
            <a:ext cx="2223686" cy="1846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9965025" y="378669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8299174" y="3542748"/>
            <a:ext cx="1665851" cy="42861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5BEE61-8585-0640-9946-31CDE04F875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09723" y="3971365"/>
            <a:ext cx="1755302" cy="10165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7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Two Table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1E887-7402-424E-87D9-6B2359F07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705" y="851133"/>
            <a:ext cx="6130789" cy="54099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stCxn id="2" idx="3"/>
          </p:cNvCxnSpPr>
          <p:nvPr/>
        </p:nvCxnSpPr>
        <p:spPr>
          <a:xfrm flipV="1">
            <a:off x="1443853" y="3429000"/>
            <a:ext cx="2294429" cy="7270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DFA4E5-C495-E044-8C7A-2BE2A0AB3CA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443853" y="4156031"/>
            <a:ext cx="2294429" cy="7270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9965025" y="3786699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19661" y="3971365"/>
            <a:ext cx="1745364" cy="1973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80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FBA1D-20A4-9342-AE37-EB543E49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817" y="712174"/>
            <a:ext cx="5829367" cy="55114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Two Table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443853" y="3065484"/>
            <a:ext cx="2939304" cy="10905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10685934" y="481232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</p:cNvCxnSpPr>
          <p:nvPr/>
        </p:nvCxnSpPr>
        <p:spPr>
          <a:xfrm flipH="1">
            <a:off x="8940570" y="4998500"/>
            <a:ext cx="1745364" cy="1973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8255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40FB5-F0F4-1E42-85DA-311445010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714" y="156633"/>
            <a:ext cx="8181008" cy="60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28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926715" y="1058864"/>
            <a:ext cx="256286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6702428" y="1087439"/>
            <a:ext cx="223043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926716" y="5500116"/>
            <a:ext cx="6524543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2060"/>
                </a:solidFill>
              </a:rPr>
              <a:t>*</a:t>
            </a:r>
            <a:r>
              <a:rPr lang="en-US" altLang="en-US" sz="1800" dirty="0">
                <a:solidFill>
                  <a:srgbClr val="CC33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Generalization can use merged or separate arrows independent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of disjoint/overlapping</a:t>
            </a:r>
            <a:endParaRPr lang="en-US" altLang="en-US" sz="1700" dirty="0">
              <a:solidFill>
                <a:srgbClr val="CC3300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2575288" y="1561684"/>
            <a:ext cx="6875971" cy="344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019B5-AD5B-5D40-B247-035B942B3D22}"/>
              </a:ext>
            </a:extLst>
          </p:cNvPr>
          <p:cNvSpPr txBox="1"/>
          <p:nvPr/>
        </p:nvSpPr>
        <p:spPr>
          <a:xfrm>
            <a:off x="80050" y="3448878"/>
            <a:ext cx="2578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 use this approach</a:t>
            </a:r>
            <a:br>
              <a:rPr lang="en-US" dirty="0"/>
            </a:br>
            <a:r>
              <a:rPr lang="en-US" dirty="0"/>
              <a:t>in Crow’s Foot Notation</a:t>
            </a:r>
            <a:br>
              <a:rPr lang="en-US" dirty="0"/>
            </a:br>
            <a:r>
              <a:rPr lang="en-US" dirty="0"/>
              <a:t>but that is not standard.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129A03-D046-8040-B817-B560321B6258}"/>
              </a:ext>
            </a:extLst>
          </p:cNvPr>
          <p:cNvCxnSpPr>
            <a:cxnSpLocks/>
          </p:cNvCxnSpPr>
          <p:nvPr/>
        </p:nvCxnSpPr>
        <p:spPr>
          <a:xfrm flipV="1">
            <a:off x="2575288" y="2903176"/>
            <a:ext cx="1141947" cy="764363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4AAE64-1A40-4C4E-BDE1-23A856D90122}"/>
              </a:ext>
            </a:extLst>
          </p:cNvPr>
          <p:cNvCxnSpPr>
            <a:cxnSpLocks/>
          </p:cNvCxnSpPr>
          <p:nvPr/>
        </p:nvCxnSpPr>
        <p:spPr>
          <a:xfrm>
            <a:off x="2617029" y="4156891"/>
            <a:ext cx="613188" cy="464805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64128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i="1" dirty="0">
                <a:solidFill>
                  <a:schemeClr val="bg1"/>
                </a:solidFill>
              </a:rPr>
              <a:t>Let’s Do Some Worked Examples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EA022C9-730B-9145-BBB6-B8A688E7A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24393873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Redundant Attributes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6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73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Keys – From the Textbook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B5036-31F2-E742-86C0-3E874BE31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" y="730624"/>
            <a:ext cx="5570983" cy="1757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E1C69-686B-4F44-90E6-E448C19C0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7" y="2608730"/>
            <a:ext cx="5541310" cy="3135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31284-04FD-7143-804A-452EB853B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917" y="646592"/>
            <a:ext cx="5801285" cy="278043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C6F206D-74E0-EA4F-B42D-AFF08DB36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273" y="3690748"/>
            <a:ext cx="3212145" cy="27372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Super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Candidate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Primary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Foreign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Secondary Key/Alternative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Simple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Composite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Compound Key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7D8439B9-DA8F-2940-BDA8-EC733C92C5DE}"/>
              </a:ext>
            </a:extLst>
          </p:cNvPr>
          <p:cNvSpPr txBox="1">
            <a:spLocks/>
          </p:cNvSpPr>
          <p:nvPr/>
        </p:nvSpPr>
        <p:spPr>
          <a:xfrm>
            <a:off x="9383184" y="3690748"/>
            <a:ext cx="2512898" cy="273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Unique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Foreign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Natural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Substitute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Surrogate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External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Ferguson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D4B3E-3D13-6442-B46A-807870C1C34C}"/>
              </a:ext>
            </a:extLst>
          </p:cNvPr>
          <p:cNvSpPr txBox="1"/>
          <p:nvPr/>
        </p:nvSpPr>
        <p:spPr>
          <a:xfrm>
            <a:off x="7845618" y="3404911"/>
            <a:ext cx="118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Keys</a:t>
            </a:r>
          </a:p>
        </p:txBody>
      </p:sp>
    </p:spTree>
    <p:extLst>
      <p:ext uri="{BB962C8B-B14F-4D97-AF65-F5344CB8AC3E}">
        <p14:creationId xmlns:p14="http://schemas.microsoft.com/office/powerpoint/2010/main" val="21719657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Redundant Attributes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5146"/>
            <a:ext cx="7594415" cy="3313975"/>
          </a:xfrm>
        </p:spPr>
        <p:txBody>
          <a:bodyPr/>
          <a:lstStyle/>
          <a:p>
            <a:r>
              <a:rPr lang="en-US" altLang="en-US" dirty="0"/>
              <a:t>Suppose we have entity sets: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, with attributes: </a:t>
            </a:r>
            <a:r>
              <a:rPr lang="en-US" altLang="en-US" i="1" dirty="0">
                <a:ea typeface="ＭＳ Ｐゴシック" panose="020B0600070205080204" pitchFamily="34" charset="-128"/>
              </a:rPr>
              <a:t>ID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name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salary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department, </a:t>
            </a:r>
            <a:r>
              <a:rPr lang="en-US" altLang="en-US" dirty="0">
                <a:ea typeface="ＭＳ Ｐゴシック" panose="020B0600070205080204" pitchFamily="34" charset="-128"/>
              </a:rPr>
              <a:t>with attributes: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building, budget</a:t>
            </a:r>
          </a:p>
          <a:p>
            <a:r>
              <a:rPr lang="en-US" altLang="en-US" dirty="0"/>
              <a:t>We model the fact that each instructor has an associated department</a:t>
            </a:r>
            <a:r>
              <a:rPr lang="en-US" altLang="en-US" i="1" dirty="0"/>
              <a:t> </a:t>
            </a:r>
            <a:r>
              <a:rPr lang="en-US" altLang="en-US" dirty="0"/>
              <a:t>using a relationship set </a:t>
            </a:r>
            <a:r>
              <a:rPr lang="en-US" altLang="en-US" i="1" dirty="0" err="1"/>
              <a:t>inst_dept</a:t>
            </a:r>
            <a:endParaRPr lang="en-US" altLang="en-US" i="1" dirty="0"/>
          </a:p>
          <a:p>
            <a:r>
              <a:rPr lang="en-US" altLang="en-US" dirty="0"/>
              <a:t>The attribute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in </a:t>
            </a:r>
            <a:r>
              <a:rPr lang="en-US" altLang="en-US" i="1" dirty="0"/>
              <a:t>instructor</a:t>
            </a:r>
            <a:r>
              <a:rPr lang="en-US" altLang="en-US" dirty="0"/>
              <a:t> replicates information present in the relationship and is therefore  redundant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needs to be removed.</a:t>
            </a:r>
          </a:p>
          <a:p>
            <a:r>
              <a:rPr lang="en-US" altLang="en-US" dirty="0"/>
              <a:t>BUT: when converting back to tables, in some cases the attribute gets reintroduced, as we will see later.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814" y="4446460"/>
            <a:ext cx="4014980" cy="1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898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8636665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Redundant Information Example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589F115-16E2-1A4F-8C79-74CCF9B830A0}"/>
              </a:ext>
            </a:extLst>
          </p:cNvPr>
          <p:cNvSpPr txBox="1">
            <a:spLocks/>
          </p:cNvSpPr>
          <p:nvPr/>
        </p:nvSpPr>
        <p:spPr>
          <a:xfrm>
            <a:off x="120417" y="714856"/>
            <a:ext cx="11104418" cy="55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 the Grades table/relation: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 identifies student.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lastname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firstname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email have obvious meaning.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semester,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section_year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grade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the obvious meanings relative to Columbia course info.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focus on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redundant information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problems: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Inside the table: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email)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section_year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semester)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tables: Presumable there are other tables with information 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descriptions and sections.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enrollments.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student information.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easier if we make some data and show how we can “break it.”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B11B72-AA67-BF4F-AFF8-08890E176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757" y="690032"/>
            <a:ext cx="3172304" cy="34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11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“Inheritance”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35057325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 – Putting Some Pieces Together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84" y="870405"/>
            <a:ext cx="11778953" cy="52480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We will</a:t>
            </a:r>
          </a:p>
          <a:p>
            <a:r>
              <a:rPr lang="en-US" dirty="0"/>
              <a:t>Model </a:t>
            </a:r>
            <a:r>
              <a:rPr lang="en-US" i="1" dirty="0"/>
              <a:t>Person, Faculty, Student.</a:t>
            </a:r>
          </a:p>
          <a:p>
            <a:r>
              <a:rPr lang="en-US" dirty="0"/>
              <a:t>Implement using a two-table solution.</a:t>
            </a:r>
          </a:p>
          <a:p>
            <a:r>
              <a:rPr lang="en-US" dirty="0"/>
              <a:t>Use a </a:t>
            </a:r>
            <a:r>
              <a:rPr lang="en-US" i="1" dirty="0"/>
              <a:t>function</a:t>
            </a:r>
            <a:r>
              <a:rPr lang="en-US" dirty="0"/>
              <a:t> to generate UNIs.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Use</a:t>
            </a:r>
          </a:p>
          <a:p>
            <a:pPr lvl="2"/>
            <a:r>
              <a:rPr lang="en-US" dirty="0"/>
              <a:t>View</a:t>
            </a:r>
          </a:p>
          <a:p>
            <a:pPr lvl="2"/>
            <a:r>
              <a:rPr lang="en-US" dirty="0"/>
              <a:t>Constraints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Stored Procedure</a:t>
            </a:r>
          </a:p>
          <a:p>
            <a:pPr lvl="2"/>
            <a:r>
              <a:rPr lang="en-US" dirty="0"/>
              <a:t>Triggers</a:t>
            </a:r>
          </a:p>
          <a:p>
            <a:pPr lvl="1"/>
            <a:r>
              <a:rPr lang="en-US" dirty="0"/>
              <a:t>To implement integrity.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6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29276</TotalTime>
  <Words>6667</Words>
  <Application>Microsoft Macintosh PowerPoint</Application>
  <PresentationFormat>Widescreen</PresentationFormat>
  <Paragraphs>714</Paragraphs>
  <Slides>94</Slides>
  <Notes>81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08" baseType="lpstr">
      <vt:lpstr>Arial</vt:lpstr>
      <vt:lpstr>Calibri</vt:lpstr>
      <vt:lpstr>Calibri Light</vt:lpstr>
      <vt:lpstr>Helvetica</vt:lpstr>
      <vt:lpstr>Monotype Sorts</vt:lpstr>
      <vt:lpstr>Museo Sans For Dell</vt:lpstr>
      <vt:lpstr>Tahoma</vt:lpstr>
      <vt:lpstr>Times New Roman</vt:lpstr>
      <vt:lpstr>Webdings</vt:lpstr>
      <vt:lpstr>Wingdings</vt:lpstr>
      <vt:lpstr>Office Theme</vt:lpstr>
      <vt:lpstr>3_db-5-grey</vt:lpstr>
      <vt:lpstr>4_db-5-grey</vt:lpstr>
      <vt:lpstr>2_db-5-grey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Assertions</vt:lpstr>
      <vt:lpstr>Large-Object Types</vt:lpstr>
      <vt:lpstr>PowerPoint Presentation</vt:lpstr>
      <vt:lpstr>PowerPoint Presentation</vt:lpstr>
      <vt:lpstr>PowerPoint Presentation</vt:lpstr>
      <vt:lpstr>PowerPoint Presentation</vt:lpstr>
      <vt:lpstr>User-Defined Types</vt:lpstr>
      <vt:lpstr>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 in SQL</vt:lpstr>
      <vt:lpstr>The Power of Recursion</vt:lpstr>
      <vt:lpstr>The Power of Recursion</vt:lpstr>
      <vt:lpstr>Example of Fixed-Point Computation</vt:lpstr>
      <vt:lpstr>PowerPoint Presentation</vt:lpstr>
      <vt:lpstr>Index Creation</vt:lpstr>
      <vt:lpstr>Index Creation Example</vt:lpstr>
      <vt:lpstr>PowerPoint Presentation</vt:lpstr>
      <vt:lpstr>PowerPoint Presentation</vt:lpstr>
      <vt:lpstr>Functions and Procedures</vt:lpstr>
      <vt:lpstr>Declaring SQL Functions</vt:lpstr>
      <vt:lpstr>Table Functions</vt:lpstr>
      <vt:lpstr>SQL Procedures</vt:lpstr>
      <vt:lpstr>SQL Procedures (Cont.)</vt:lpstr>
      <vt:lpstr>Language Constructs for Procedures &amp; Functions</vt:lpstr>
      <vt:lpstr>Language Constructs (Cont.)</vt:lpstr>
      <vt:lpstr>Language Constructs – if-then-else</vt:lpstr>
      <vt:lpstr>Example procedure</vt:lpstr>
      <vt:lpstr>External Language Routines</vt:lpstr>
      <vt:lpstr>External Language Routines (Cont.)</vt:lpstr>
      <vt:lpstr>Security with External Language Routines</vt:lpstr>
      <vt:lpstr>PowerPoint Presentation</vt:lpstr>
      <vt:lpstr>Triggers</vt:lpstr>
      <vt:lpstr>Triggering Events and Actions in SQL</vt:lpstr>
      <vt:lpstr>Trigger to Maintain credits_earned value</vt:lpstr>
      <vt:lpstr>Statement Level Triggers</vt:lpstr>
      <vt:lpstr>When Not To Use Triggers</vt:lpstr>
      <vt:lpstr>When Not To Use Triggers (Cont.)</vt:lpstr>
      <vt:lpstr>PowerPoint Presentation</vt:lpstr>
      <vt:lpstr>Authorization</vt:lpstr>
      <vt:lpstr>Authorization (Cont.)</vt:lpstr>
      <vt:lpstr>Authorization Specification in SQL</vt:lpstr>
      <vt:lpstr>Privileges in SQL</vt:lpstr>
      <vt:lpstr>Revoking Authorization in SQL</vt:lpstr>
      <vt:lpstr>Roles</vt:lpstr>
      <vt:lpstr>Roles Example</vt:lpstr>
      <vt:lpstr>Authorization on Views</vt:lpstr>
      <vt:lpstr>Other Authorization Features</vt:lpstr>
      <vt:lpstr>PowerPoint Presentation</vt:lpstr>
      <vt:lpstr>PowerPoint Presentation</vt:lpstr>
      <vt:lpstr>PowerPoint Presentation</vt:lpstr>
      <vt:lpstr>Weak Entity Sets</vt:lpstr>
      <vt:lpstr>Weak Entity Sets (Cont.)</vt:lpstr>
      <vt:lpstr>Weak Entity Sets (Cont.)</vt:lpstr>
      <vt:lpstr>Expressing Weak Entity Sets</vt:lpstr>
      <vt:lpstr>PowerPoint Presentation</vt:lpstr>
      <vt:lpstr>PowerPoint Presentation</vt:lpstr>
      <vt:lpstr>Specialization</vt:lpstr>
      <vt:lpstr>Specialization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 vs. UML Class Diagrams</vt:lpstr>
      <vt:lpstr>PowerPoint Presentation</vt:lpstr>
      <vt:lpstr>PowerPoint Presentation</vt:lpstr>
      <vt:lpstr>Redundant Attributes</vt:lpstr>
      <vt:lpstr>Design Alternatives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103</cp:revision>
  <cp:lastPrinted>2019-12-22T11:43:29Z</cp:lastPrinted>
  <dcterms:created xsi:type="dcterms:W3CDTF">2019-12-10T14:25:24Z</dcterms:created>
  <dcterms:modified xsi:type="dcterms:W3CDTF">2020-10-17T11:37:37Z</dcterms:modified>
</cp:coreProperties>
</file>